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22"/>
  </p:notesMasterIdLst>
  <p:sldIdLst>
    <p:sldId id="259" r:id="rId2"/>
    <p:sldId id="313" r:id="rId3"/>
    <p:sldId id="262" r:id="rId4"/>
    <p:sldId id="302" r:id="rId5"/>
    <p:sldId id="303" r:id="rId6"/>
    <p:sldId id="260" r:id="rId7"/>
    <p:sldId id="284" r:id="rId8"/>
    <p:sldId id="311" r:id="rId9"/>
    <p:sldId id="263" r:id="rId10"/>
    <p:sldId id="279" r:id="rId11"/>
    <p:sldId id="299" r:id="rId12"/>
    <p:sldId id="308" r:id="rId13"/>
    <p:sldId id="286" r:id="rId14"/>
    <p:sldId id="305" r:id="rId15"/>
    <p:sldId id="307" r:id="rId16"/>
    <p:sldId id="312" r:id="rId17"/>
    <p:sldId id="290" r:id="rId18"/>
    <p:sldId id="310" r:id="rId19"/>
    <p:sldId id="297" r:id="rId20"/>
    <p:sldId id="298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uno" initials="A" lastIdx="1" clrIdx="0">
    <p:extLst>
      <p:ext uri="{19B8F6BF-5375-455C-9EA6-DF929625EA0E}">
        <p15:presenceInfo xmlns:p15="http://schemas.microsoft.com/office/powerpoint/2012/main" xmlns="" userId="Alun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6BCDDC"/>
    <a:srgbClr val="5B9BD5"/>
    <a:srgbClr val="D5F1F5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59" autoAdjust="0"/>
    <p:restoredTop sz="94364" autoAdjust="0"/>
  </p:normalViewPr>
  <p:slideViewPr>
    <p:cSldViewPr snapToGrid="0">
      <p:cViewPr varScale="1">
        <p:scale>
          <a:sx n="110" d="100"/>
          <a:sy n="110" d="100"/>
        </p:scale>
        <p:origin x="-618" y="-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C7BBC-DD35-42BE-A28D-C14F739804A6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5F3CB3-6AB6-4EBF-95BF-0A614217CF10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xmlns="" val="85069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F3CB3-6AB6-4EBF-95BF-0A614217CF10}" type="slidenum">
              <a:rPr lang="pt-BR" smtClean="0"/>
              <a:pPr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xmlns="" val="2300226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F3CB3-6AB6-4EBF-95BF-0A614217CF10}" type="slidenum">
              <a:rPr lang="pt-BR" smtClean="0"/>
              <a:pPr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xmlns="" val="1407442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/>
          <p:cNvSpPr/>
          <p:nvPr/>
        </p:nvSpPr>
        <p:spPr>
          <a:xfrm flipV="1">
            <a:off x="7213577" y="3810001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tângulo 23"/>
          <p:cNvSpPr/>
          <p:nvPr/>
        </p:nvSpPr>
        <p:spPr>
          <a:xfrm flipV="1">
            <a:off x="7213601" y="3897010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tângulo 24"/>
          <p:cNvSpPr/>
          <p:nvPr/>
        </p:nvSpPr>
        <p:spPr>
          <a:xfrm flipV="1">
            <a:off x="7213601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tângulo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tângulo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etângulo de cantos arredondados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etângulo de cantos arredondados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tângulo 6"/>
          <p:cNvSpPr/>
          <p:nvPr/>
        </p:nvSpPr>
        <p:spPr>
          <a:xfrm>
            <a:off x="1" y="3649662"/>
            <a:ext cx="12192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ângulo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tângulo 10"/>
          <p:cNvSpPr/>
          <p:nvPr/>
        </p:nvSpPr>
        <p:spPr>
          <a:xfrm flipV="1">
            <a:off x="8552068" y="3643090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tângulo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ítulo 7"/>
          <p:cNvSpPr>
            <a:spLocks noGrp="1"/>
          </p:cNvSpPr>
          <p:nvPr>
            <p:ph type="ctrTitle"/>
          </p:nvPr>
        </p:nvSpPr>
        <p:spPr>
          <a:xfrm>
            <a:off x="609600" y="2401888"/>
            <a:ext cx="112776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9" name="Subtítulo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pt-BR" smtClean="0"/>
              <a:t>Clique para editar o estilo do subtítulo mestre</a:t>
            </a:r>
            <a:endParaRPr kumimoji="0" lang="en-US"/>
          </a:p>
        </p:txBody>
      </p:sp>
      <p:sp>
        <p:nvSpPr>
          <p:cNvPr id="28" name="Espaço Reservado para Data 27"/>
          <p:cNvSpPr>
            <a:spLocks noGrp="1"/>
          </p:cNvSpPr>
          <p:nvPr>
            <p:ph type="dt" sz="half" idx="10"/>
          </p:nvPr>
        </p:nvSpPr>
        <p:spPr>
          <a:xfrm>
            <a:off x="8940800" y="4206240"/>
            <a:ext cx="1280160" cy="457200"/>
          </a:xfrm>
        </p:spPr>
        <p:txBody>
          <a:bodyPr/>
          <a:lstStyle/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17" name="Espaço Reservado para Rodapé 16"/>
          <p:cNvSpPr>
            <a:spLocks noGrp="1"/>
          </p:cNvSpPr>
          <p:nvPr>
            <p:ph type="ftr" sz="quarter" idx="11"/>
          </p:nvPr>
        </p:nvSpPr>
        <p:spPr>
          <a:xfrm>
            <a:off x="7213600" y="4205288"/>
            <a:ext cx="1727200" cy="4572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29" name="Espaço Reservado para Número de Slide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1143000"/>
            <a:ext cx="2540000" cy="5486400"/>
          </a:xfrm>
        </p:spPr>
        <p:txBody>
          <a:bodyPr vert="eaVert"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1143000"/>
            <a:ext cx="8331200" cy="5486400"/>
          </a:xfrm>
        </p:spPr>
        <p:txBody>
          <a:bodyPr vert="eaVert"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ma Parte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ço Reservado para Texto 17"/>
          <p:cNvSpPr>
            <a:spLocks noGrp="1"/>
          </p:cNvSpPr>
          <p:nvPr>
            <p:ph type="body" sz="quarter" idx="11"/>
          </p:nvPr>
        </p:nvSpPr>
        <p:spPr>
          <a:xfrm>
            <a:off x="1981647" y="1208042"/>
            <a:ext cx="8546987" cy="5225211"/>
          </a:xfrm>
          <a:prstGeom prst="rect">
            <a:avLst/>
          </a:prstGeom>
        </p:spPr>
        <p:txBody>
          <a:bodyPr/>
          <a:lstStyle>
            <a:lvl1pPr>
              <a:buClr>
                <a:srgbClr val="32B9CD"/>
              </a:buClr>
              <a:defRPr>
                <a:latin typeface="Exo 2" pitchFamily="50" charset="0"/>
              </a:defRPr>
            </a:lvl1pPr>
            <a:lvl2pPr>
              <a:buClr>
                <a:srgbClr val="32B9CD"/>
              </a:buClr>
              <a:defRPr>
                <a:latin typeface="Exo 2" pitchFamily="50" charset="0"/>
              </a:defRPr>
            </a:lvl2pPr>
            <a:lvl3pPr>
              <a:buClr>
                <a:srgbClr val="32B9CD"/>
              </a:buClr>
              <a:defRPr>
                <a:latin typeface="Exo 2" pitchFamily="50" charset="0"/>
              </a:defRPr>
            </a:lvl3pPr>
            <a:lvl4pPr>
              <a:buClr>
                <a:srgbClr val="32B9CD"/>
              </a:buClr>
              <a:defRPr>
                <a:latin typeface="Exo 2" pitchFamily="50" charset="0"/>
              </a:defRPr>
            </a:lvl4pPr>
            <a:lvl5pPr>
              <a:buClr>
                <a:srgbClr val="32B9CD"/>
              </a:buClr>
              <a:defRPr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32460" y="6563910"/>
            <a:ext cx="570147" cy="19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defRPr sz="1140" b="1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‹nº›</a:t>
            </a:fld>
            <a:endParaRPr lang="pt-BR" sz="798" dirty="0"/>
          </a:p>
        </p:txBody>
      </p:sp>
      <p:sp>
        <p:nvSpPr>
          <p:cNvPr id="10" name="Espaço Reservado para Tex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1981647" y="98162"/>
            <a:ext cx="9779211" cy="694428"/>
          </a:xfrm>
          <a:prstGeom prst="rect">
            <a:avLst/>
          </a:prstGeom>
        </p:spPr>
        <p:txBody>
          <a:bodyPr anchor="t"/>
          <a:lstStyle>
            <a:lvl1pPr>
              <a:buNone/>
              <a:defRPr sz="3420" b="1" baseline="0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 sz="3420">
                <a:latin typeface="Exo 2" pitchFamily="50" charset="0"/>
              </a:defRPr>
            </a:lvl2pPr>
            <a:lvl3pPr>
              <a:buNone/>
              <a:defRPr sz="3420">
                <a:latin typeface="Exo 2" pitchFamily="50" charset="0"/>
              </a:defRPr>
            </a:lvl3pPr>
            <a:lvl4pPr>
              <a:buNone/>
              <a:defRPr sz="3420">
                <a:latin typeface="Exo 2" pitchFamily="50" charset="0"/>
              </a:defRPr>
            </a:lvl4pPr>
            <a:lvl5pPr>
              <a:buNone/>
              <a:defRPr sz="3420"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título do slide</a:t>
            </a:r>
          </a:p>
        </p:txBody>
      </p:sp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64857" y="150637"/>
            <a:ext cx="1217211" cy="4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8860302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084" y="1981201"/>
            <a:ext cx="103632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26" name="Espaço Reservado para Data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27" name="Espaço Reservado para Número de Slide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28" name="Espaço Reservado para Rodapé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pt-B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-71221"/>
            <a:ext cx="12375953" cy="9632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137995" y="1101970"/>
            <a:ext cx="451104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pt-BR" smtClean="0"/>
              <a:t>Clique no ícone para adicionar uma imagem</a:t>
            </a:r>
            <a:endParaRPr kumimoji="0"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/>
          <p:cNvSpPr/>
          <p:nvPr/>
        </p:nvSpPr>
        <p:spPr>
          <a:xfrm>
            <a:off x="1" y="366819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tângulo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tângulo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tângulo 30"/>
          <p:cNvSpPr/>
          <p:nvPr/>
        </p:nvSpPr>
        <p:spPr>
          <a:xfrm flipV="1">
            <a:off x="7213577" y="360247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tângulo 31"/>
          <p:cNvSpPr/>
          <p:nvPr/>
        </p:nvSpPr>
        <p:spPr>
          <a:xfrm flipV="1">
            <a:off x="7213601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etângulo de cantos arredondados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etângulo de cantos arredondados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tângulo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tângulo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tângulo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tângulo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tângulo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tângulo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Espaço Reservado para Título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  <a:p>
            <a:pPr lvl="1" eaLnBrk="1" latinLnBrk="0" hangingPunct="1"/>
            <a:r>
              <a:rPr kumimoji="0" lang="pt-BR" smtClean="0"/>
              <a:t>Segundo nível</a:t>
            </a:r>
          </a:p>
          <a:p>
            <a:pPr lvl="2" eaLnBrk="1" latinLnBrk="0" hangingPunct="1"/>
            <a:r>
              <a:rPr kumimoji="0" lang="pt-BR" smtClean="0"/>
              <a:t>Terceiro nível</a:t>
            </a:r>
          </a:p>
          <a:p>
            <a:pPr lvl="3" eaLnBrk="1" latinLnBrk="0" hangingPunct="1"/>
            <a:r>
              <a:rPr kumimoji="0" lang="pt-BR" smtClean="0"/>
              <a:t>Quarto nível</a:t>
            </a:r>
          </a:p>
          <a:p>
            <a:pPr lvl="4" eaLnBrk="1" latinLnBrk="0" hangingPunct="1"/>
            <a:r>
              <a:rPr kumimoji="0" lang="pt-BR" smtClean="0"/>
              <a:t>Quinto nível</a:t>
            </a:r>
            <a:endParaRPr kumimoji="0" lang="en-US"/>
          </a:p>
        </p:txBody>
      </p:sp>
      <p:sp>
        <p:nvSpPr>
          <p:cNvPr id="14" name="Espaço Reservado para Data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54BDAD8F-568F-45B5-A835-41369A30F5A5}" type="datetimeFigureOut">
              <a:rPr lang="pt-BR" smtClean="0"/>
              <a:pPr/>
              <a:t>21/10/2018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23" name="Espaço Reservado para Número de Slide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508CA725-70E9-4A2D-B060-83DE4AC2511E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1.png"/><Relationship Id="rId7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gi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4.png"/><Relationship Id="rId7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4.png"/><Relationship Id="rId7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7.png"/><Relationship Id="rId7" Type="http://schemas.openxmlformats.org/officeDocument/2006/relationships/image" Target="../media/image7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-232912" y="1600881"/>
            <a:ext cx="12191999" cy="4556327"/>
          </a:xfrm>
        </p:spPr>
        <p:txBody>
          <a:bodyPr>
            <a:normAutofit/>
          </a:bodyPr>
          <a:lstStyle/>
          <a:p>
            <a:pPr lvl="1" algn="ctr">
              <a:buNone/>
            </a:pPr>
            <a:r>
              <a:rPr lang="pt-BR" sz="6800" dirty="0" smtClean="0">
                <a:solidFill>
                  <a:schemeClr val="tx1"/>
                </a:solidFill>
              </a:rPr>
              <a:t>Temperatura e Umidade de estufa para cultivo indoor</a:t>
            </a:r>
            <a:endParaRPr lang="pt-BR" sz="6800" dirty="0">
              <a:solidFill>
                <a:schemeClr val="tx1"/>
              </a:solidFill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0" y="729916"/>
            <a:ext cx="12191999" cy="62673"/>
          </a:xfrm>
        </p:spPr>
        <p:txBody>
          <a:bodyPr>
            <a:noAutofit/>
          </a:bodyPr>
          <a:lstStyle/>
          <a:p>
            <a:pPr algn="ctr"/>
            <a:r>
              <a:rPr lang="pt-BR" sz="4800" dirty="0" smtClean="0"/>
              <a:t>Projeto</a:t>
            </a:r>
            <a:endParaRPr lang="pt-BR" sz="4800" dirty="0"/>
          </a:p>
        </p:txBody>
      </p:sp>
      <p:pic>
        <p:nvPicPr>
          <p:cNvPr id="5" name="Imagem 4"/>
          <p:cNvPicPr/>
          <p:nvPr/>
        </p:nvPicPr>
        <p:blipFill>
          <a:blip r:embed="rId2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6se="http://schemas.microsoft.com/office/word/2015/wordml/symex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cx1="http://schemas.microsoft.com/office/drawing/2015/9/8/chartex" xmlns:cx="http://schemas.microsoft.com/office/drawing/2014/chartex" xmlns:wpc="http://schemas.microsoft.com/office/word/2010/wordprocessingCanvas" xmlns="" val="0"/>
              </a:ext>
            </a:extLst>
          </a:blip>
          <a:stretch>
            <a:fillRect/>
          </a:stretch>
        </p:blipFill>
        <p:spPr>
          <a:xfrm>
            <a:off x="10067026" y="4804913"/>
            <a:ext cx="2124974" cy="2053087"/>
          </a:xfrm>
          <a:prstGeom prst="rect">
            <a:avLst/>
          </a:prstGeom>
        </p:spPr>
      </p:pic>
      <p:pic>
        <p:nvPicPr>
          <p:cNvPr id="7" name="Imagem 6" descr="logo_bandtec_ds_azu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4509" y="5740103"/>
            <a:ext cx="2585155" cy="962622"/>
          </a:xfrm>
          <a:prstGeom prst="rect">
            <a:avLst/>
          </a:prstGeom>
        </p:spPr>
      </p:pic>
      <p:sp>
        <p:nvSpPr>
          <p:cNvPr id="8" name="Retângulo Arredondado 13"/>
          <p:cNvSpPr/>
          <p:nvPr/>
        </p:nvSpPr>
        <p:spPr>
          <a:xfrm>
            <a:off x="543464" y="1613895"/>
            <a:ext cx="11110823" cy="3691350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ta em Curva para Cima 1"/>
          <p:cNvSpPr/>
          <p:nvPr/>
        </p:nvSpPr>
        <p:spPr>
          <a:xfrm>
            <a:off x="1490338" y="3962922"/>
            <a:ext cx="1640267" cy="748146"/>
          </a:xfrm>
          <a:prstGeom prst="curved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06414" y="1659931"/>
            <a:ext cx="1990069" cy="1990069"/>
          </a:xfrm>
          <a:prstGeom prst="rect">
            <a:avLst/>
          </a:prstGeom>
        </p:spPr>
      </p:pic>
      <p:pic>
        <p:nvPicPr>
          <p:cNvPr id="6" name="Imagem 5" descr="sit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84099" y="1910097"/>
            <a:ext cx="1721353" cy="1725283"/>
          </a:xfrm>
          <a:prstGeom prst="rect">
            <a:avLst/>
          </a:prstGeom>
        </p:spPr>
      </p:pic>
      <p:sp>
        <p:nvSpPr>
          <p:cNvPr id="7" name="Título 7"/>
          <p:cNvSpPr txBox="1">
            <a:spLocks/>
          </p:cNvSpPr>
          <p:nvPr/>
        </p:nvSpPr>
        <p:spPr>
          <a:xfrm>
            <a:off x="0" y="1312334"/>
            <a:ext cx="2008440" cy="45391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3200" dirty="0">
                <a:latin typeface="Exo 2" pitchFamily="50" charset="0"/>
                <a:ea typeface="+mn-ea"/>
                <a:cs typeface="+mn-cs"/>
              </a:rPr>
              <a:t>Site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051027" y="1676454"/>
            <a:ext cx="1974273" cy="197427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771887" y="1622878"/>
            <a:ext cx="1974272" cy="1974272"/>
          </a:xfrm>
          <a:prstGeom prst="rect">
            <a:avLst/>
          </a:prstGeom>
        </p:spPr>
      </p:pic>
      <p:sp>
        <p:nvSpPr>
          <p:cNvPr id="9" name="Seta em Curva para Baixo 8"/>
          <p:cNvSpPr/>
          <p:nvPr/>
        </p:nvSpPr>
        <p:spPr>
          <a:xfrm>
            <a:off x="4238839" y="368236"/>
            <a:ext cx="2429380" cy="966694"/>
          </a:xfrm>
          <a:prstGeom prst="curved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Seta em Curva para Cima 9"/>
          <p:cNvSpPr/>
          <p:nvPr/>
        </p:nvSpPr>
        <p:spPr>
          <a:xfrm>
            <a:off x="6635602" y="3286664"/>
            <a:ext cx="2499771" cy="1138687"/>
          </a:xfrm>
          <a:prstGeom prst="curved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CaixaDeTexto 29"/>
          <p:cNvSpPr txBox="1"/>
          <p:nvPr/>
        </p:nvSpPr>
        <p:spPr>
          <a:xfrm>
            <a:off x="850091" y="5304713"/>
            <a:ext cx="34474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atin typeface="Exo 2" pitchFamily="50" charset="0"/>
              </a:rPr>
              <a:t>Acesso ao </a:t>
            </a:r>
            <a:r>
              <a:rPr lang="pt-BR" sz="3200" dirty="0" err="1">
                <a:latin typeface="Exo 2" pitchFamily="50" charset="0"/>
              </a:rPr>
              <a:t>Login</a:t>
            </a:r>
            <a:endParaRPr lang="pt-BR" sz="3200" dirty="0">
              <a:latin typeface="Exo 2" pitchFamily="50" charset="0"/>
            </a:endParaRPr>
          </a:p>
        </p:txBody>
      </p:sp>
      <p:sp>
        <p:nvSpPr>
          <p:cNvPr id="31" name="Retângulo 30"/>
          <p:cNvSpPr/>
          <p:nvPr/>
        </p:nvSpPr>
        <p:spPr>
          <a:xfrm>
            <a:off x="6449877" y="642675"/>
            <a:ext cx="437812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400" b="1" dirty="0">
                <a:latin typeface="Exo 2" pitchFamily="50" charset="0"/>
              </a:rPr>
              <a:t>Dados gráficos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400" b="1" dirty="0">
                <a:latin typeface="Exo 2" pitchFamily="50" charset="0"/>
              </a:rPr>
              <a:t>temperatura e umidade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9524404" y="3855232"/>
            <a:ext cx="201010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atin typeface="Exo 2" pitchFamily="50" charset="0"/>
              </a:rPr>
              <a:t>Contato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atin typeface="Exo 2" pitchFamily="50" charset="0"/>
              </a:rPr>
              <a:t>chatbot 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146" y="4625266"/>
            <a:ext cx="1234238" cy="1234238"/>
          </a:xfrm>
          <a:prstGeom prst="rect">
            <a:avLst/>
          </a:prstGeom>
        </p:spPr>
      </p:pic>
      <p:sp>
        <p:nvSpPr>
          <p:cNvPr id="14" name="Retângulo Arredondado 13"/>
          <p:cNvSpPr/>
          <p:nvPr/>
        </p:nvSpPr>
        <p:spPr>
          <a:xfrm>
            <a:off x="5957444" y="4509856"/>
            <a:ext cx="1109182" cy="1429305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5550257" y="5780782"/>
            <a:ext cx="21141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Editor </a:t>
            </a:r>
            <a:r>
              <a:rPr lang="pt-BR" sz="1600" b="1" dirty="0" err="1" smtClean="0">
                <a:latin typeface="Exo 2" pitchFamily="50" charset="0"/>
              </a:rPr>
              <a:t>Hypertextos</a:t>
            </a:r>
            <a:endParaRPr lang="pt-BR" sz="1600" b="1" dirty="0" smtClean="0">
              <a:latin typeface="Exo 2" pitchFamily="50" charset="0"/>
            </a:endParaRPr>
          </a:p>
          <a:p>
            <a:pPr algn="ctr"/>
            <a:r>
              <a:rPr lang="pt-BR" sz="1600" b="1" dirty="0" smtClean="0">
                <a:latin typeface="Exo 2" pitchFamily="50" charset="0"/>
              </a:rPr>
              <a:t>Criação de paginas online</a:t>
            </a:r>
            <a:endParaRPr lang="pt-BR" sz="1600" b="1" dirty="0">
              <a:latin typeface="Exo 2" pitchFamily="50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62300" y="4669053"/>
            <a:ext cx="1161806" cy="1161806"/>
          </a:xfrm>
          <a:prstGeom prst="rect">
            <a:avLst/>
          </a:prstGeom>
        </p:spPr>
      </p:pic>
      <p:sp>
        <p:nvSpPr>
          <p:cNvPr id="17" name="Retângulo Arredondado 16"/>
          <p:cNvSpPr/>
          <p:nvPr/>
        </p:nvSpPr>
        <p:spPr>
          <a:xfrm>
            <a:off x="7977600" y="4533181"/>
            <a:ext cx="929691" cy="1415954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/>
          <p:cNvSpPr/>
          <p:nvPr/>
        </p:nvSpPr>
        <p:spPr>
          <a:xfrm>
            <a:off x="7554616" y="5934670"/>
            <a:ext cx="189792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 smtClean="0">
                <a:latin typeface="Exo 2" pitchFamily="50" charset="0"/>
              </a:rPr>
              <a:t>Estilo de documentação</a:t>
            </a:r>
          </a:p>
          <a:p>
            <a:pPr algn="ctr"/>
            <a:r>
              <a:rPr lang="pt-BR" b="1" dirty="0" smtClean="0">
                <a:latin typeface="Exo 2" pitchFamily="50" charset="0"/>
              </a:rPr>
              <a:t>Web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612474" y="483079"/>
            <a:ext cx="35990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u="sng" dirty="0" smtClean="0">
                <a:solidFill>
                  <a:srgbClr val="5B9BD5"/>
                </a:solidFill>
                <a:latin typeface="Exo 2" pitchFamily="50" charset="0"/>
              </a:rPr>
              <a:t>INTERFACE:</a:t>
            </a:r>
          </a:p>
        </p:txBody>
      </p:sp>
      <p:pic>
        <p:nvPicPr>
          <p:cNvPr id="20" name="Imagem 19" descr="2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21" name="CaixaDeTexto 20"/>
          <p:cNvSpPr txBox="1"/>
          <p:nvPr/>
        </p:nvSpPr>
        <p:spPr>
          <a:xfrm>
            <a:off x="0" y="655022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9</a:t>
            </a:r>
            <a:endParaRPr lang="pt-BR" sz="1400" dirty="0" smtClean="0">
              <a:latin typeface="Exo 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7501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38665" y="2413035"/>
            <a:ext cx="11231542" cy="363905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889084" y="818674"/>
            <a:ext cx="52982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600" b="1" dirty="0">
                <a:latin typeface="Exo 2" pitchFamily="50" charset="0"/>
              </a:rPr>
              <a:t>Interface: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5763490" y="2212980"/>
            <a:ext cx="5164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5B9BD5"/>
                </a:solidFill>
                <a:latin typeface="Exo 2" pitchFamily="50" charset="0"/>
              </a:rPr>
              <a:t>Umidade e </a:t>
            </a:r>
            <a:r>
              <a:rPr lang="pt-BR" sz="2800" b="1" dirty="0">
                <a:solidFill>
                  <a:srgbClr val="5B9BD5"/>
                </a:solidFill>
                <a:latin typeface="Exo 2" pitchFamily="50" charset="0"/>
              </a:rPr>
              <a:t>T</a:t>
            </a:r>
            <a:r>
              <a:rPr lang="pt-BR" sz="2800" b="1" dirty="0" smtClean="0">
                <a:solidFill>
                  <a:srgbClr val="5B9BD5"/>
                </a:solidFill>
                <a:latin typeface="Exo 2" pitchFamily="50" charset="0"/>
              </a:rPr>
              <a:t>emperatura</a:t>
            </a:r>
            <a:endParaRPr lang="pt-BR" sz="2800" b="1" dirty="0">
              <a:solidFill>
                <a:srgbClr val="5B9BD5"/>
              </a:solidFill>
              <a:latin typeface="Exo 2" pitchFamily="50" charset="0"/>
            </a:endParaRPr>
          </a:p>
        </p:txBody>
      </p:sp>
      <p:pic>
        <p:nvPicPr>
          <p:cNvPr id="5" name="Imagem 4" descr="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0" y="6550223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10</a:t>
            </a:r>
            <a:endParaRPr lang="pt-BR" sz="1400" dirty="0" smtClean="0">
              <a:latin typeface="Exo 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5908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nuve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2125" y="2490350"/>
            <a:ext cx="2536013" cy="155099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003984" y="2077423"/>
            <a:ext cx="19150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Exo 2" pitchFamily="50" charset="0"/>
              </a:rPr>
              <a:t>Nuvem/Banco</a:t>
            </a:r>
          </a:p>
        </p:txBody>
      </p:sp>
      <p:sp>
        <p:nvSpPr>
          <p:cNvPr id="4" name="Seta em Curva para Cima 3"/>
          <p:cNvSpPr/>
          <p:nvPr/>
        </p:nvSpPr>
        <p:spPr>
          <a:xfrm>
            <a:off x="2547715" y="4303926"/>
            <a:ext cx="2192060" cy="1318532"/>
          </a:xfrm>
          <a:prstGeom prst="curved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583522" y="2461469"/>
            <a:ext cx="1762481" cy="1762481"/>
          </a:xfrm>
          <a:prstGeom prst="rect">
            <a:avLst/>
          </a:prstGeom>
        </p:spPr>
      </p:pic>
      <p:sp>
        <p:nvSpPr>
          <p:cNvPr id="8" name="Igual a 7"/>
          <p:cNvSpPr/>
          <p:nvPr/>
        </p:nvSpPr>
        <p:spPr>
          <a:xfrm>
            <a:off x="6011733" y="2794792"/>
            <a:ext cx="942110" cy="942110"/>
          </a:xfrm>
          <a:prstGeom prst="mathEqual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008636" y="5738390"/>
            <a:ext cx="29499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Receber dados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3326490" y="1890773"/>
            <a:ext cx="23383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800" b="1" dirty="0">
                <a:latin typeface="Exo 2" pitchFamily="50" charset="0"/>
              </a:rPr>
              <a:t>Armazenar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8289753" y="2574524"/>
            <a:ext cx="34228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/>
            <a:r>
              <a:rPr lang="pt-BR" sz="2400" b="1" dirty="0">
                <a:latin typeface="Exo 2" pitchFamily="50" charset="0"/>
              </a:rPr>
              <a:t>Grande banco</a:t>
            </a:r>
          </a:p>
          <a:p>
            <a:pPr marL="285750" indent="-285750" algn="ctr"/>
            <a:r>
              <a:rPr lang="pt-BR" sz="2400" b="1" dirty="0">
                <a:latin typeface="Exo 2" pitchFamily="50" charset="0"/>
              </a:rPr>
              <a:t>Registros e Eventos</a:t>
            </a:r>
          </a:p>
          <a:p>
            <a:pPr marL="285750" indent="-285750" algn="ctr"/>
            <a:r>
              <a:rPr lang="pt-BR" sz="2400" b="1" dirty="0">
                <a:latin typeface="Exo 2" pitchFamily="50" charset="0"/>
              </a:rPr>
              <a:t>Dados</a:t>
            </a:r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18051" y="2289154"/>
            <a:ext cx="2131466" cy="2342269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>
          <a:xfrm>
            <a:off x="109535" y="4193868"/>
            <a:ext cx="267086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Rede Global de servidores.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Armazena e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b="1" dirty="0">
                <a:latin typeface="Exo 2" pitchFamily="50" charset="0"/>
              </a:rPr>
              <a:t>gerencia dados.</a:t>
            </a:r>
          </a:p>
        </p:txBody>
      </p:sp>
      <p:sp>
        <p:nvSpPr>
          <p:cNvPr id="12" name="Retângulo Arredondado 11"/>
          <p:cNvSpPr/>
          <p:nvPr/>
        </p:nvSpPr>
        <p:spPr>
          <a:xfrm>
            <a:off x="9767455" y="4451120"/>
            <a:ext cx="2424545" cy="1085127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43868" y="4558414"/>
            <a:ext cx="1854873" cy="959317"/>
          </a:xfrm>
          <a:prstGeom prst="rect">
            <a:avLst/>
          </a:prstGeom>
        </p:spPr>
      </p:pic>
      <p:sp>
        <p:nvSpPr>
          <p:cNvPr id="14" name="Retângulo Arredondado 13"/>
          <p:cNvSpPr/>
          <p:nvPr/>
        </p:nvSpPr>
        <p:spPr>
          <a:xfrm>
            <a:off x="5132716" y="958288"/>
            <a:ext cx="2424545" cy="1085127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81745" y="1121411"/>
            <a:ext cx="2147455" cy="620614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7476252" y="1056220"/>
            <a:ext cx="49745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>
                <a:latin typeface="Exo 2" pitchFamily="50" charset="0"/>
              </a:rPr>
              <a:t>Plataforma</a:t>
            </a:r>
          </a:p>
          <a:p>
            <a:r>
              <a:rPr lang="pt-BR" b="1" dirty="0">
                <a:latin typeface="Exo 2" pitchFamily="50" charset="0"/>
              </a:rPr>
              <a:t>Execução de API e Services</a:t>
            </a:r>
          </a:p>
          <a:p>
            <a:r>
              <a:rPr lang="pt-BR" b="1" dirty="0">
                <a:latin typeface="Exo 2" pitchFamily="50" charset="0"/>
              </a:rPr>
              <a:t>Nuvem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4949642" y="4727515"/>
            <a:ext cx="4786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 smtClean="0">
                <a:latin typeface="Exo 2" pitchFamily="50" charset="0"/>
              </a:rPr>
              <a:t>Sistema de gerenciamento de banco</a:t>
            </a:r>
          </a:p>
          <a:p>
            <a:pPr algn="ctr"/>
            <a:r>
              <a:rPr lang="pt-BR" b="1" dirty="0" smtClean="0">
                <a:latin typeface="Exo 2" pitchFamily="50" charset="0"/>
              </a:rPr>
              <a:t>Linguagem SQL como interface</a:t>
            </a:r>
            <a:endParaRPr lang="pt-BR" b="1" dirty="0">
              <a:latin typeface="Exo 2" pitchFamily="50" charset="0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0" y="681487"/>
            <a:ext cx="49648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u="sng" dirty="0" smtClean="0">
                <a:solidFill>
                  <a:srgbClr val="5B9BD5"/>
                </a:solidFill>
                <a:latin typeface="Exo 2" pitchFamily="50" charset="0"/>
              </a:rPr>
              <a:t>ARMAZENAMENTO:</a:t>
            </a:r>
          </a:p>
        </p:txBody>
      </p:sp>
      <p:pic>
        <p:nvPicPr>
          <p:cNvPr id="20" name="Imagem 19" descr="2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21" name="CaixaDeTexto 20"/>
          <p:cNvSpPr txBox="1"/>
          <p:nvPr/>
        </p:nvSpPr>
        <p:spPr>
          <a:xfrm>
            <a:off x="0" y="6550223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11</a:t>
            </a:r>
            <a:endParaRPr lang="pt-BR" sz="1400" dirty="0" smtClean="0">
              <a:latin typeface="Exo 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99205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arduin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38146" y="2444255"/>
            <a:ext cx="3174521" cy="3174521"/>
          </a:xfrm>
          <a:prstGeom prst="rect">
            <a:avLst/>
          </a:prstGeom>
        </p:spPr>
      </p:pic>
      <p:pic>
        <p:nvPicPr>
          <p:cNvPr id="3" name="Imagem 2" descr="nuvem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671862" y="3000140"/>
            <a:ext cx="2536013" cy="1550995"/>
          </a:xfrm>
          <a:prstGeom prst="rect">
            <a:avLst/>
          </a:prstGeom>
        </p:spPr>
      </p:pic>
      <p:sp>
        <p:nvSpPr>
          <p:cNvPr id="6" name="Seta em Curva para Baixo 5"/>
          <p:cNvSpPr/>
          <p:nvPr/>
        </p:nvSpPr>
        <p:spPr>
          <a:xfrm>
            <a:off x="5003322" y="2229860"/>
            <a:ext cx="3234904" cy="1177573"/>
          </a:xfrm>
          <a:prstGeom prst="curved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480642" y="2957528"/>
            <a:ext cx="1300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/>
            <a:r>
              <a:rPr lang="pt-BR" sz="2400" b="1" dirty="0">
                <a:latin typeface="Exo 2" pitchFamily="50" charset="0"/>
              </a:rPr>
              <a:t>SENSOR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0" y="4562093"/>
            <a:ext cx="23348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/>
            <a:r>
              <a:rPr lang="pt-BR" sz="2000" b="1" dirty="0">
                <a:latin typeface="Exo 2" pitchFamily="50" charset="0"/>
              </a:rPr>
              <a:t>Captura a Umidade e </a:t>
            </a:r>
            <a:r>
              <a:rPr lang="pt-BR" sz="2000" b="1" dirty="0" smtClean="0">
                <a:latin typeface="Exo 2" pitchFamily="50" charset="0"/>
              </a:rPr>
              <a:t>temperatura</a:t>
            </a:r>
            <a:endParaRPr lang="pt-BR" sz="2000" b="1" dirty="0">
              <a:latin typeface="Exo 2" pitchFamily="50" charset="0"/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2196126" y="5281621"/>
            <a:ext cx="3376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/>
            <a:r>
              <a:rPr lang="pt-BR" b="1" dirty="0">
                <a:latin typeface="Exo 2" pitchFamily="50" charset="0"/>
              </a:rPr>
              <a:t>Recebe o registro da </a:t>
            </a:r>
            <a:r>
              <a:rPr lang="pt-BR" b="1" dirty="0" smtClean="0">
                <a:latin typeface="Exo 2" pitchFamily="50" charset="0"/>
              </a:rPr>
              <a:t>umidade/temperatura</a:t>
            </a:r>
            <a:endParaRPr lang="pt-BR" b="1" dirty="0">
              <a:latin typeface="Exo 2" pitchFamily="50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5485036" y="3646293"/>
            <a:ext cx="23655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itchFamily="34" charset="0"/>
              <a:buChar char="•"/>
            </a:pPr>
            <a:r>
              <a:rPr lang="pt-BR" sz="2400" b="1" dirty="0">
                <a:latin typeface="Exo 2" pitchFamily="50" charset="0"/>
              </a:rPr>
              <a:t>Envia para Nuvem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7695824" y="4642431"/>
            <a:ext cx="2804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 smtClean="0">
                <a:latin typeface="Exo 2" pitchFamily="50" charset="0"/>
              </a:rPr>
              <a:t>Recebe/Guarda </a:t>
            </a:r>
            <a:r>
              <a:rPr lang="pt-BR" sz="2400" b="1" dirty="0">
                <a:latin typeface="Exo 2" pitchFamily="50" charset="0"/>
              </a:rPr>
              <a:t>Dados</a:t>
            </a:r>
          </a:p>
        </p:txBody>
      </p:sp>
      <p:pic>
        <p:nvPicPr>
          <p:cNvPr id="13" name="Imagem 12" descr="node js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350225" y="5709338"/>
            <a:ext cx="1590450" cy="972825"/>
          </a:xfrm>
          <a:prstGeom prst="rect">
            <a:avLst/>
          </a:prstGeom>
        </p:spPr>
      </p:pic>
      <p:sp>
        <p:nvSpPr>
          <p:cNvPr id="16" name="Retângulo Arredondado 15"/>
          <p:cNvSpPr/>
          <p:nvPr/>
        </p:nvSpPr>
        <p:spPr>
          <a:xfrm>
            <a:off x="8080481" y="5710775"/>
            <a:ext cx="2023404" cy="997268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621827" y="1201453"/>
            <a:ext cx="1442512" cy="996645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634679" y="5845576"/>
            <a:ext cx="1981599" cy="1012424"/>
          </a:xfrm>
          <a:prstGeom prst="rect">
            <a:avLst/>
          </a:prstGeom>
        </p:spPr>
      </p:pic>
      <p:sp>
        <p:nvSpPr>
          <p:cNvPr id="18" name="Retângulo Arredondado 17"/>
          <p:cNvSpPr/>
          <p:nvPr/>
        </p:nvSpPr>
        <p:spPr>
          <a:xfrm>
            <a:off x="5677811" y="5833486"/>
            <a:ext cx="2037325" cy="903744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Arredondado 18"/>
          <p:cNvSpPr/>
          <p:nvPr/>
        </p:nvSpPr>
        <p:spPr>
          <a:xfrm>
            <a:off x="9568560" y="1388145"/>
            <a:ext cx="1442512" cy="665018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817368" y="5357259"/>
            <a:ext cx="24064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latin typeface="Exo 2" pitchFamily="50" charset="0"/>
              </a:rPr>
              <a:t>Criar Servidor WEB</a:t>
            </a:r>
            <a:endParaRPr lang="pt-BR" sz="1600" b="1" dirty="0">
              <a:latin typeface="Exo 2" pitchFamily="50" charset="0"/>
            </a:endParaRPr>
          </a:p>
        </p:txBody>
      </p:sp>
      <p:sp>
        <p:nvSpPr>
          <p:cNvPr id="20" name="CaixaDeTexto 19"/>
          <p:cNvSpPr txBox="1"/>
          <p:nvPr/>
        </p:nvSpPr>
        <p:spPr>
          <a:xfrm>
            <a:off x="5756280" y="5289100"/>
            <a:ext cx="17768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Transferência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Dados</a:t>
            </a:r>
            <a:endParaRPr lang="pt-BR" sz="1600" b="1" dirty="0">
              <a:latin typeface="Exo 2" pitchFamily="50" charset="0"/>
            </a:endParaRPr>
          </a:p>
        </p:txBody>
      </p:sp>
      <p:sp>
        <p:nvSpPr>
          <p:cNvPr id="21" name="CaixaDeTexto 20"/>
          <p:cNvSpPr txBox="1"/>
          <p:nvPr/>
        </p:nvSpPr>
        <p:spPr>
          <a:xfrm>
            <a:off x="9971820" y="2174654"/>
            <a:ext cx="15424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Exo 2" pitchFamily="50" charset="0"/>
              </a:rPr>
              <a:t>Programação</a:t>
            </a:r>
          </a:p>
          <a:p>
            <a:pPr algn="ctr"/>
            <a:r>
              <a:rPr lang="pt-BR" sz="1600" b="1" dirty="0" smtClean="0">
                <a:latin typeface="Exo 2" pitchFamily="50" charset="0"/>
              </a:rPr>
              <a:t>Arduino</a:t>
            </a:r>
            <a:endParaRPr lang="pt-BR" sz="1600" b="1" dirty="0">
              <a:latin typeface="Exo 2" pitchFamily="50" charset="0"/>
            </a:endParaRPr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7927" y="3281557"/>
            <a:ext cx="1521196" cy="1521196"/>
          </a:xfrm>
          <a:prstGeom prst="rect">
            <a:avLst/>
          </a:prstGeom>
        </p:spPr>
      </p:pic>
      <p:sp>
        <p:nvSpPr>
          <p:cNvPr id="23" name="Seta em Curva para Baixo 5"/>
          <p:cNvSpPr/>
          <p:nvPr/>
        </p:nvSpPr>
        <p:spPr>
          <a:xfrm>
            <a:off x="985057" y="1647007"/>
            <a:ext cx="2997095" cy="1333370"/>
          </a:xfrm>
          <a:prstGeom prst="curved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4270074" y="715992"/>
            <a:ext cx="409919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smtClean="0">
                <a:latin typeface="Exo 2" pitchFamily="50" charset="0"/>
              </a:rPr>
              <a:t>ARDUINO Modelo R3 Uno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smtClean="0">
                <a:latin typeface="Exo 2" pitchFamily="50" charset="0"/>
              </a:rPr>
              <a:t>Plataforma de Prototipagem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smtClean="0">
                <a:latin typeface="Exo 2" pitchFamily="50" charset="0"/>
              </a:rPr>
              <a:t>Eletrônica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smtClean="0">
                <a:latin typeface="Exo 2" pitchFamily="50" charset="0"/>
              </a:rPr>
              <a:t>Hardware de placa única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smtClean="0">
                <a:latin typeface="Exo 2" pitchFamily="50" charset="0"/>
              </a:rPr>
              <a:t>Melhorar/Automatizar/Criar</a:t>
            </a:r>
            <a:endParaRPr lang="pt-BR" dirty="0"/>
          </a:p>
        </p:txBody>
      </p:sp>
      <p:sp>
        <p:nvSpPr>
          <p:cNvPr id="27" name="CaixaDeTexto 26"/>
          <p:cNvSpPr txBox="1"/>
          <p:nvPr/>
        </p:nvSpPr>
        <p:spPr>
          <a:xfrm>
            <a:off x="465827" y="776378"/>
            <a:ext cx="29161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u="sng" dirty="0" smtClean="0">
                <a:solidFill>
                  <a:srgbClr val="5B9BD5"/>
                </a:solidFill>
                <a:latin typeface="Exo 2" pitchFamily="50" charset="0"/>
              </a:rPr>
              <a:t>ARDUINO:</a:t>
            </a:r>
          </a:p>
        </p:txBody>
      </p:sp>
      <p:pic>
        <p:nvPicPr>
          <p:cNvPr id="28" name="Imagem 27" descr="2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29" name="CaixaDeTexto 28"/>
          <p:cNvSpPr txBox="1"/>
          <p:nvPr/>
        </p:nvSpPr>
        <p:spPr>
          <a:xfrm>
            <a:off x="0" y="6550223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12</a:t>
            </a:r>
            <a:endParaRPr lang="pt-BR" sz="1400" dirty="0" smtClean="0">
              <a:latin typeface="Exo 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3488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1938322" y="1863134"/>
            <a:ext cx="8546987" cy="5225211"/>
          </a:xfrm>
        </p:spPr>
        <p:txBody>
          <a:bodyPr>
            <a:normAutofit/>
          </a:bodyPr>
          <a:lstStyle/>
          <a:p>
            <a:r>
              <a:rPr lang="pt-BR" sz="4000" dirty="0" smtClean="0"/>
              <a:t> captura </a:t>
            </a:r>
            <a:r>
              <a:rPr lang="pt-BR" sz="4000" dirty="0"/>
              <a:t>dados gráficos sobre a temperatura </a:t>
            </a:r>
            <a:r>
              <a:rPr lang="pt-BR" sz="4000" dirty="0" smtClean="0"/>
              <a:t>e </a:t>
            </a:r>
            <a:r>
              <a:rPr lang="pt-BR" sz="4000" dirty="0"/>
              <a:t> </a:t>
            </a:r>
            <a:r>
              <a:rPr lang="pt-BR" sz="4000" dirty="0" smtClean="0"/>
              <a:t>umidade </a:t>
            </a:r>
            <a:r>
              <a:rPr lang="pt-BR" sz="4000" dirty="0"/>
              <a:t>de uma estufa, conscientizando o cliente sobre o estado atual para a cultivação.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14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1532880" y="1004323"/>
            <a:ext cx="9779211" cy="694428"/>
          </a:xfrm>
        </p:spPr>
        <p:txBody>
          <a:bodyPr>
            <a:noAutofit/>
          </a:bodyPr>
          <a:lstStyle/>
          <a:p>
            <a:r>
              <a:rPr lang="pt-BR" sz="4400" u="sng" dirty="0" smtClean="0">
                <a:solidFill>
                  <a:srgbClr val="5B9BD5"/>
                </a:solidFill>
              </a:rPr>
              <a:t>SENSOR:</a:t>
            </a:r>
            <a:endParaRPr lang="pt-BR" sz="4400" u="sng" dirty="0">
              <a:solidFill>
                <a:srgbClr val="5B9BD5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235596" y="1041182"/>
            <a:ext cx="2684392" cy="2684392"/>
          </a:xfrm>
          <a:prstGeom prst="rect">
            <a:avLst/>
          </a:prstGeom>
        </p:spPr>
      </p:pic>
      <p:pic>
        <p:nvPicPr>
          <p:cNvPr id="6" name="Imagem 5" descr="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0" y="6550223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13</a:t>
            </a:r>
            <a:endParaRPr lang="pt-BR" sz="1400" dirty="0" smtClean="0">
              <a:latin typeface="Exo 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91268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ackgroundRemoval t="10000" b="90000" l="10000" r="90000">
                        <a14:foregroundMark x1="14448" y1="27533" x2="14448" y2="27267"/>
                        <a14:foregroundMark x1="14123" y1="24733" x2="14123" y2="24733"/>
                        <a14:foregroundMark x1="14123" y1="35267" x2="14123" y2="84200"/>
                        <a14:foregroundMark x1="13799" y1="35000" x2="14123" y2="190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672529" y="635909"/>
            <a:ext cx="3922120" cy="5324630"/>
          </a:xfrm>
          <a:prstGeom prst="rect">
            <a:avLst/>
          </a:prstGeom>
        </p:spPr>
      </p:pic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1065766" y="1427954"/>
            <a:ext cx="8546987" cy="2841338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pt-BR" sz="3200" dirty="0" smtClean="0"/>
              <a:t>Cultiva </a:t>
            </a:r>
            <a:r>
              <a:rPr lang="pt-BR" sz="3200" dirty="0"/>
              <a:t>alimentos em casa, sem a necessidade de se locomover em grande escala para a compra dos produtos. </a:t>
            </a:r>
            <a:endParaRPr lang="pt-BR" sz="3200" dirty="0" smtClean="0"/>
          </a:p>
          <a:p>
            <a:pPr algn="ctr"/>
            <a:r>
              <a:rPr lang="pt-BR" sz="3200" dirty="0" smtClean="0"/>
              <a:t>Promove </a:t>
            </a:r>
            <a:r>
              <a:rPr lang="pt-BR" sz="3200" dirty="0"/>
              <a:t>um pequeno espaço para o cultivo, sem a necessidade de pátio, terraço ou </a:t>
            </a:r>
            <a:r>
              <a:rPr lang="pt-BR" sz="3200" dirty="0" smtClean="0"/>
              <a:t>sacada.</a:t>
            </a:r>
            <a:endParaRPr lang="pt-BR" sz="3200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15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1765986" y="494977"/>
            <a:ext cx="9779211" cy="694428"/>
          </a:xfrm>
        </p:spPr>
        <p:txBody>
          <a:bodyPr>
            <a:noAutofit/>
          </a:bodyPr>
          <a:lstStyle/>
          <a:p>
            <a:r>
              <a:rPr lang="pt-BR" sz="4400" u="sng" dirty="0" smtClean="0">
                <a:solidFill>
                  <a:srgbClr val="5B9BD5"/>
                </a:solidFill>
              </a:rPr>
              <a:t>ESTUFA:</a:t>
            </a:r>
            <a:endParaRPr lang="pt-BR" sz="4400" u="sng" dirty="0">
              <a:solidFill>
                <a:srgbClr val="5B9BD5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71011" y="4319742"/>
            <a:ext cx="3871581" cy="2177764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52583" y="4527465"/>
            <a:ext cx="1674160" cy="1674160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41414" y="4827019"/>
            <a:ext cx="1869194" cy="1788674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37771" y="4820763"/>
            <a:ext cx="1674160" cy="1674160"/>
          </a:xfrm>
          <a:prstGeom prst="rect">
            <a:avLst/>
          </a:prstGeom>
        </p:spPr>
      </p:pic>
      <p:pic>
        <p:nvPicPr>
          <p:cNvPr id="11" name="Imagem 10" descr="2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0" y="6550223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14</a:t>
            </a:r>
            <a:endParaRPr lang="pt-BR" sz="1400" dirty="0" smtClean="0">
              <a:latin typeface="Exo 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4171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ambient.0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572943" y="328474"/>
            <a:ext cx="5779700" cy="3467820"/>
          </a:xfrm>
          <a:prstGeom prst="rect">
            <a:avLst/>
          </a:prstGeom>
        </p:spPr>
      </p:pic>
      <p:pic>
        <p:nvPicPr>
          <p:cNvPr id="3" name="Imagem 2" descr="arduin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02430" y="4521824"/>
            <a:ext cx="2119745" cy="2119745"/>
          </a:xfrm>
          <a:prstGeom prst="rect">
            <a:avLst/>
          </a:prstGeom>
        </p:spPr>
      </p:pic>
      <p:pic>
        <p:nvPicPr>
          <p:cNvPr id="6" name="Imagem 5" descr="nuvem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76730" y="3568200"/>
            <a:ext cx="1921714" cy="1175297"/>
          </a:xfrm>
          <a:prstGeom prst="rect">
            <a:avLst/>
          </a:prstGeom>
        </p:spPr>
      </p:pic>
      <p:sp>
        <p:nvSpPr>
          <p:cNvPr id="9" name="Seta em Curva para a Direita 8"/>
          <p:cNvSpPr/>
          <p:nvPr/>
        </p:nvSpPr>
        <p:spPr>
          <a:xfrm rot="20762537">
            <a:off x="566064" y="4303981"/>
            <a:ext cx="997528" cy="1658390"/>
          </a:xfrm>
          <a:prstGeom prst="curved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Seta para a Direita 10"/>
          <p:cNvSpPr/>
          <p:nvPr/>
        </p:nvSpPr>
        <p:spPr>
          <a:xfrm>
            <a:off x="3887018" y="5290420"/>
            <a:ext cx="1246908" cy="61762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eta em Curva para Cima 11"/>
          <p:cNvSpPr/>
          <p:nvPr/>
        </p:nvSpPr>
        <p:spPr>
          <a:xfrm rot="19761890">
            <a:off x="8874545" y="5396915"/>
            <a:ext cx="1762029" cy="845868"/>
          </a:xfrm>
          <a:prstGeom prst="curved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Imagem 15" descr="site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203543" y="668340"/>
            <a:ext cx="1721353" cy="1725283"/>
          </a:xfrm>
          <a:prstGeom prst="rect">
            <a:avLst/>
          </a:prstGeom>
        </p:spPr>
      </p:pic>
      <p:sp>
        <p:nvSpPr>
          <p:cNvPr id="17" name="Seta para Cima 16"/>
          <p:cNvSpPr/>
          <p:nvPr/>
        </p:nvSpPr>
        <p:spPr>
          <a:xfrm>
            <a:off x="9829768" y="2707394"/>
            <a:ext cx="415636" cy="839114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 em Curva para Baixo 6"/>
          <p:cNvSpPr/>
          <p:nvPr/>
        </p:nvSpPr>
        <p:spPr>
          <a:xfrm flipH="1">
            <a:off x="6406443" y="695583"/>
            <a:ext cx="1815733" cy="849550"/>
          </a:xfrm>
          <a:prstGeom prst="curved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068259" y="1594374"/>
            <a:ext cx="1410871" cy="2226040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999325" y="4869899"/>
            <a:ext cx="1521196" cy="1521196"/>
          </a:xfrm>
          <a:prstGeom prst="rect">
            <a:avLst/>
          </a:prstGeom>
        </p:spPr>
      </p:pic>
      <p:pic>
        <p:nvPicPr>
          <p:cNvPr id="24" name="Imagem 23" descr="2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25" name="CaixaDeTexto 24"/>
          <p:cNvSpPr txBox="1"/>
          <p:nvPr/>
        </p:nvSpPr>
        <p:spPr>
          <a:xfrm>
            <a:off x="0" y="6550223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15</a:t>
            </a:r>
            <a:endParaRPr lang="pt-BR" sz="1400" dirty="0" smtClean="0">
              <a:latin typeface="Exo 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ângulo Arredondado 18"/>
          <p:cNvSpPr/>
          <p:nvPr/>
        </p:nvSpPr>
        <p:spPr>
          <a:xfrm>
            <a:off x="3444537" y="2568876"/>
            <a:ext cx="1938094" cy="665018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" name="Imagem 1" descr="ambient.0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572943" y="328474"/>
            <a:ext cx="5779700" cy="3467820"/>
          </a:xfrm>
          <a:prstGeom prst="rect">
            <a:avLst/>
          </a:prstGeom>
        </p:spPr>
      </p:pic>
      <p:pic>
        <p:nvPicPr>
          <p:cNvPr id="3" name="Imagem 2" descr="arduin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02430" y="4521824"/>
            <a:ext cx="2119745" cy="211974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2294608" y="600215"/>
            <a:ext cx="3575209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Estufa de cultivo fechado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Desenvolvimento de plantas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Vegetais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Orgânicos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Plantas Exóticas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medicinais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latin typeface="Exo 2" pitchFamily="50" charset="0"/>
              </a:rPr>
              <a:t>etc.</a:t>
            </a:r>
          </a:p>
          <a:p>
            <a:endParaRPr lang="pt-BR" sz="2800" dirty="0">
              <a:latin typeface="Bebas Neue Bold" panose="020B0606020202050201" pitchFamily="34" charset="0"/>
            </a:endParaRPr>
          </a:p>
        </p:txBody>
      </p:sp>
      <p:pic>
        <p:nvPicPr>
          <p:cNvPr id="6" name="Imagem 5" descr="nuvem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076730" y="3568200"/>
            <a:ext cx="1921714" cy="1175297"/>
          </a:xfrm>
          <a:prstGeom prst="rect">
            <a:avLst/>
          </a:prstGeom>
        </p:spPr>
      </p:pic>
      <p:sp>
        <p:nvSpPr>
          <p:cNvPr id="9" name="Seta em Curva para a Direita 8"/>
          <p:cNvSpPr/>
          <p:nvPr/>
        </p:nvSpPr>
        <p:spPr>
          <a:xfrm rot="20762537">
            <a:off x="566064" y="4303981"/>
            <a:ext cx="997528" cy="1658390"/>
          </a:xfrm>
          <a:prstGeom prst="curved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Seta para a Direita 10"/>
          <p:cNvSpPr/>
          <p:nvPr/>
        </p:nvSpPr>
        <p:spPr>
          <a:xfrm>
            <a:off x="3887018" y="5290420"/>
            <a:ext cx="1246908" cy="61762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eta em Curva para Cima 11"/>
          <p:cNvSpPr/>
          <p:nvPr/>
        </p:nvSpPr>
        <p:spPr>
          <a:xfrm rot="19761890">
            <a:off x="8874545" y="5396915"/>
            <a:ext cx="1762029" cy="845868"/>
          </a:xfrm>
          <a:prstGeom prst="curved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Imagem 15" descr="site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203543" y="668340"/>
            <a:ext cx="1721353" cy="1725283"/>
          </a:xfrm>
          <a:prstGeom prst="rect">
            <a:avLst/>
          </a:prstGeom>
        </p:spPr>
      </p:pic>
      <p:sp>
        <p:nvSpPr>
          <p:cNvPr id="17" name="Seta para Cima 16"/>
          <p:cNvSpPr/>
          <p:nvPr/>
        </p:nvSpPr>
        <p:spPr>
          <a:xfrm>
            <a:off x="9829768" y="2707394"/>
            <a:ext cx="415636" cy="839114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1562370" y="4232899"/>
            <a:ext cx="46570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smtClean="0">
                <a:latin typeface="Exo 2" pitchFamily="50" charset="0"/>
              </a:rPr>
              <a:t>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smtClean="0">
                <a:latin typeface="Exo 2" pitchFamily="50" charset="0"/>
              </a:rPr>
              <a:t>Captura de umidade/temperatura</a:t>
            </a:r>
            <a:endParaRPr lang="pt-BR" b="1" dirty="0">
              <a:latin typeface="Exo 2" pitchFamily="50" charset="0"/>
            </a:endParaRPr>
          </a:p>
        </p:txBody>
      </p:sp>
      <p:sp>
        <p:nvSpPr>
          <p:cNvPr id="20" name="CaixaDeTexto 19"/>
          <p:cNvSpPr txBox="1"/>
          <p:nvPr/>
        </p:nvSpPr>
        <p:spPr>
          <a:xfrm>
            <a:off x="6874274" y="4128261"/>
            <a:ext cx="17187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 smtClean="0">
                <a:latin typeface="Exo 2" pitchFamily="50" charset="0"/>
              </a:rPr>
              <a:t>Recebe </a:t>
            </a:r>
            <a:endParaRPr lang="pt-BR" b="1" dirty="0">
              <a:latin typeface="Exo 2" pitchFamily="50" charset="0"/>
            </a:endParaRPr>
          </a:p>
          <a:p>
            <a:r>
              <a:rPr lang="pt-BR" b="1" dirty="0" smtClean="0">
                <a:latin typeface="Exo 2" pitchFamily="50" charset="0"/>
              </a:rPr>
              <a:t>temperatura</a:t>
            </a:r>
            <a:endParaRPr lang="pt-BR" b="1" dirty="0">
              <a:latin typeface="Exo 2" pitchFamily="50" charset="0"/>
            </a:endParaRPr>
          </a:p>
        </p:txBody>
      </p:sp>
      <p:sp>
        <p:nvSpPr>
          <p:cNvPr id="21" name="CaixaDeTexto 20"/>
          <p:cNvSpPr txBox="1"/>
          <p:nvPr/>
        </p:nvSpPr>
        <p:spPr>
          <a:xfrm>
            <a:off x="10485897" y="3277743"/>
            <a:ext cx="17421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 smtClean="0">
                <a:latin typeface="Exo 2" pitchFamily="50" charset="0"/>
              </a:rPr>
              <a:t>Registrado</a:t>
            </a:r>
          </a:p>
          <a:p>
            <a:r>
              <a:rPr lang="pt-BR" b="1" dirty="0" smtClean="0">
                <a:latin typeface="Exo 2" pitchFamily="50" charset="0"/>
              </a:rPr>
              <a:t>Nuvem/Banco</a:t>
            </a:r>
            <a:endParaRPr lang="pt-BR" b="1" dirty="0">
              <a:latin typeface="Exo 2" pitchFamily="50" charset="0"/>
            </a:endParaRPr>
          </a:p>
        </p:txBody>
      </p:sp>
      <p:sp>
        <p:nvSpPr>
          <p:cNvPr id="23" name="Retângulo 22"/>
          <p:cNvSpPr/>
          <p:nvPr/>
        </p:nvSpPr>
        <p:spPr>
          <a:xfrm>
            <a:off x="6920020" y="1545133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b="1" dirty="0">
                <a:latin typeface="Exo 2" pitchFamily="50" charset="0"/>
              </a:rPr>
              <a:t>Exibido na tela</a:t>
            </a:r>
          </a:p>
        </p:txBody>
      </p:sp>
      <p:sp>
        <p:nvSpPr>
          <p:cNvPr id="7" name="Seta em Curva para Baixo 6"/>
          <p:cNvSpPr/>
          <p:nvPr/>
        </p:nvSpPr>
        <p:spPr>
          <a:xfrm flipH="1">
            <a:off x="6406443" y="695583"/>
            <a:ext cx="1815733" cy="849550"/>
          </a:xfrm>
          <a:prstGeom prst="curved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068259" y="1594374"/>
            <a:ext cx="1410871" cy="2226040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3385184" y="2671884"/>
            <a:ext cx="1997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 smtClean="0">
                <a:solidFill>
                  <a:srgbClr val="0070C0"/>
                </a:solidFill>
                <a:latin typeface="Exo 2" pitchFamily="50" charset="0"/>
              </a:rPr>
              <a:t>Usuário Final</a:t>
            </a:r>
            <a:endParaRPr lang="pt-BR" b="1" dirty="0">
              <a:solidFill>
                <a:srgbClr val="0070C0"/>
              </a:solidFill>
              <a:latin typeface="Exo 2" pitchFamily="50" charset="0"/>
            </a:endParaRPr>
          </a:p>
        </p:txBody>
      </p:sp>
      <p:pic>
        <p:nvPicPr>
          <p:cNvPr id="19" name="Imagem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999325" y="4869899"/>
            <a:ext cx="1521196" cy="1521196"/>
          </a:xfrm>
          <a:prstGeom prst="rect">
            <a:avLst/>
          </a:prstGeom>
        </p:spPr>
      </p:pic>
      <p:pic>
        <p:nvPicPr>
          <p:cNvPr id="24" name="Imagem 23" descr="2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25" name="CaixaDeTexto 24"/>
          <p:cNvSpPr txBox="1"/>
          <p:nvPr/>
        </p:nvSpPr>
        <p:spPr>
          <a:xfrm>
            <a:off x="0" y="6550223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16</a:t>
            </a:r>
            <a:endParaRPr lang="pt-BR" sz="1400" dirty="0" smtClean="0">
              <a:latin typeface="Exo 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155275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u="sng" dirty="0" smtClean="0">
                <a:solidFill>
                  <a:srgbClr val="5B9BD5"/>
                </a:solidFill>
                <a:latin typeface="Exo 2" pitchFamily="50" charset="0"/>
              </a:rPr>
              <a:t>SLA</a:t>
            </a:r>
            <a:r>
              <a:rPr lang="pt-BR" sz="4000" dirty="0" smtClean="0">
                <a:solidFill>
                  <a:srgbClr val="32B9CD"/>
                </a:solidFill>
                <a:latin typeface="Exo 2" pitchFamily="50" charset="0"/>
              </a:rPr>
              <a:t>(Acordo de Nível de Serviço)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0" y="1026543"/>
            <a:ext cx="6029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smtClean="0">
                <a:latin typeface="Exo 2" pitchFamily="50" charset="0"/>
              </a:rPr>
              <a:t>Equipamento:</a:t>
            </a:r>
          </a:p>
        </p:txBody>
      </p:sp>
      <p:cxnSp>
        <p:nvCxnSpPr>
          <p:cNvPr id="9" name="Conector reto 8"/>
          <p:cNvCxnSpPr/>
          <p:nvPr/>
        </p:nvCxnSpPr>
        <p:spPr>
          <a:xfrm rot="16200000" flipH="1">
            <a:off x="3532518" y="3817189"/>
            <a:ext cx="5089585" cy="6038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68170" y="1742537"/>
            <a:ext cx="49981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 smtClean="0">
                <a:latin typeface="Exo 2" pitchFamily="50" charset="0"/>
              </a:rPr>
              <a:t>Para o melhor atendimento, e redução de tempo,  adicionamos uma unidade da nossa empresa no centro de cada região do estado, e escolhemos como veículo  a moto, para melhor locomoção até a residência do cliente para conserto ou troca do equipamento. </a:t>
            </a:r>
          </a:p>
        </p:txBody>
      </p:sp>
      <p:pic>
        <p:nvPicPr>
          <p:cNvPr id="11" name="Imagem 10" descr="logistic-shipping-vehicles-002-512 (1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34500" y="4651898"/>
            <a:ext cx="2111154" cy="1818396"/>
          </a:xfrm>
          <a:prstGeom prst="rect">
            <a:avLst/>
          </a:prstGeom>
        </p:spPr>
      </p:pic>
      <p:sp>
        <p:nvSpPr>
          <p:cNvPr id="12" name="CaixaDeTexto 11"/>
          <p:cNvSpPr txBox="1"/>
          <p:nvPr/>
        </p:nvSpPr>
        <p:spPr>
          <a:xfrm>
            <a:off x="3071673" y="5228947"/>
            <a:ext cx="28280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 smtClean="0">
                <a:latin typeface="Exo 2" pitchFamily="50" charset="0"/>
              </a:rPr>
              <a:t>00:40 / locomoção</a:t>
            </a:r>
          </a:p>
          <a:p>
            <a:r>
              <a:rPr lang="pt-BR" sz="2000" dirty="0" smtClean="0">
                <a:latin typeface="Exo 2" pitchFamily="50" charset="0"/>
              </a:rPr>
              <a:t>00:15/ manutenção</a:t>
            </a:r>
          </a:p>
        </p:txBody>
      </p:sp>
      <p:sp>
        <p:nvSpPr>
          <p:cNvPr id="14" name="CaixaDeTexto 13"/>
          <p:cNvSpPr txBox="1"/>
          <p:nvPr/>
        </p:nvSpPr>
        <p:spPr>
          <a:xfrm>
            <a:off x="6045693" y="1003176"/>
            <a:ext cx="6146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smtClean="0">
                <a:latin typeface="Exo 2" pitchFamily="50" charset="0"/>
              </a:rPr>
              <a:t>Sistema: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6667129" y="1784411"/>
            <a:ext cx="5122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 smtClean="0">
                <a:latin typeface="Exo 2" pitchFamily="50" charset="0"/>
              </a:rPr>
              <a:t>Data Center: manutenção - 00:15</a:t>
            </a:r>
          </a:p>
          <a:p>
            <a:pPr algn="ctr"/>
            <a:r>
              <a:rPr lang="pt-BR" sz="2000" dirty="0" smtClean="0">
                <a:latin typeface="Exo 2" pitchFamily="50" charset="0"/>
              </a:rPr>
              <a:t>Suporte/contato: 00:05</a:t>
            </a:r>
          </a:p>
        </p:txBody>
      </p:sp>
      <p:pic>
        <p:nvPicPr>
          <p:cNvPr id="17" name="Imagem 16" descr="k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16604" y="2760453"/>
            <a:ext cx="3089216" cy="3082501"/>
          </a:xfrm>
          <a:prstGeom prst="rect">
            <a:avLst/>
          </a:prstGeom>
        </p:spPr>
      </p:pic>
      <p:pic>
        <p:nvPicPr>
          <p:cNvPr id="13" name="Imagem 12" descr="2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16" name="CaixaDeTexto 15"/>
          <p:cNvSpPr txBox="1"/>
          <p:nvPr/>
        </p:nvSpPr>
        <p:spPr>
          <a:xfrm>
            <a:off x="0" y="6550223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17</a:t>
            </a:r>
            <a:endParaRPr lang="pt-BR" sz="1400" dirty="0" smtClean="0">
              <a:latin typeface="Exo 2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17035" y="308138"/>
            <a:ext cx="6691385" cy="6691385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591720" y="2649522"/>
            <a:ext cx="1103567" cy="1741183"/>
          </a:xfrm>
          <a:prstGeom prst="rect">
            <a:avLst/>
          </a:prstGeom>
        </p:spPr>
      </p:pic>
      <p:pic>
        <p:nvPicPr>
          <p:cNvPr id="3" name="Imagem 2" descr="site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528260" y="272628"/>
            <a:ext cx="1248244" cy="1251094"/>
          </a:xfrm>
          <a:prstGeom prst="rect">
            <a:avLst/>
          </a:prstGeom>
        </p:spPr>
      </p:pic>
      <p:pic>
        <p:nvPicPr>
          <p:cNvPr id="4" name="Imagem 3" descr="nuvem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61972" y="2198205"/>
            <a:ext cx="1921714" cy="1175297"/>
          </a:xfrm>
          <a:prstGeom prst="rect">
            <a:avLst/>
          </a:prstGeom>
        </p:spPr>
      </p:pic>
      <p:pic>
        <p:nvPicPr>
          <p:cNvPr id="5" name="Imagem 4" descr="arduino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881719" y="4427536"/>
            <a:ext cx="2119745" cy="2119745"/>
          </a:xfrm>
          <a:prstGeom prst="rect">
            <a:avLst/>
          </a:prstGeom>
        </p:spPr>
      </p:pic>
      <p:pic>
        <p:nvPicPr>
          <p:cNvPr id="7" name="Imagem 6" descr="ambient.04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009369" y="1742292"/>
            <a:ext cx="3347331" cy="2246920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0" y="341136"/>
            <a:ext cx="5702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u="sng" dirty="0">
                <a:solidFill>
                  <a:srgbClr val="5B9BD5"/>
                </a:solidFill>
                <a:latin typeface="Exo 2" pitchFamily="50" charset="0"/>
              </a:rPr>
              <a:t>Resultado Final: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09442" y="4841145"/>
            <a:ext cx="1521196" cy="1521196"/>
          </a:xfrm>
          <a:prstGeom prst="rect">
            <a:avLst/>
          </a:prstGeom>
        </p:spPr>
      </p:pic>
      <p:pic>
        <p:nvPicPr>
          <p:cNvPr id="11" name="Imagem 10" descr="2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12" name="CaixaDeTexto 11"/>
          <p:cNvSpPr txBox="1"/>
          <p:nvPr/>
        </p:nvSpPr>
        <p:spPr>
          <a:xfrm>
            <a:off x="0" y="6550223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18</a:t>
            </a:r>
            <a:endParaRPr lang="pt-BR" sz="1400" dirty="0" smtClean="0">
              <a:latin typeface="Exo 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64558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:\Users\Matheus\Desktop\Logos\Logo_Empresa.png"/>
          <p:cNvPicPr/>
          <p:nvPr/>
        </p:nvPicPr>
        <p:blipFill>
          <a:blip r:embed="rId2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6se="http://schemas.microsoft.com/office/word/2015/wordml/symex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cx1="http://schemas.microsoft.com/office/drawing/2015/9/8/chartex" xmlns:cx="http://schemas.microsoft.com/office/drawing/2014/chartex" xmlns:wpc="http://schemas.microsoft.com/office/word/2010/wordprocessingCanvas" xmlns="" val="0"/>
              </a:ext>
            </a:extLst>
          </a:blip>
          <a:srcRect/>
          <a:stretch>
            <a:fillRect/>
          </a:stretch>
        </p:blipFill>
        <p:spPr bwMode="auto">
          <a:xfrm>
            <a:off x="8022566" y="2234242"/>
            <a:ext cx="4410974" cy="42700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627300" y="1354691"/>
            <a:ext cx="8546987" cy="5225211"/>
          </a:xfrm>
        </p:spPr>
        <p:txBody>
          <a:bodyPr/>
          <a:lstStyle/>
          <a:p>
            <a:pPr algn="ctr"/>
            <a:r>
              <a:rPr lang="pt-BR" dirty="0" smtClean="0"/>
              <a:t>Somos uma organização que tem como objetivo ingressar nosso projeto para o mercado, o </a:t>
            </a:r>
            <a:r>
              <a:rPr lang="pt-BR" u="sng" dirty="0" smtClean="0"/>
              <a:t>“O.S” </a:t>
            </a:r>
            <a:r>
              <a:rPr lang="pt-BR" dirty="0" smtClean="0"/>
              <a:t>, uma pequena equipe que esta ofertando e oferecendo  sensores para o cultivo de estufas INDOOR, com o intuito de automatizar o cultivo e facilitar a vida do cliente.</a:t>
            </a:r>
          </a:p>
          <a:p>
            <a:pPr>
              <a:buNone/>
            </a:pP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2930553" y="598494"/>
            <a:ext cx="9779211" cy="694428"/>
          </a:xfrm>
        </p:spPr>
        <p:txBody>
          <a:bodyPr>
            <a:noAutofit/>
          </a:bodyPr>
          <a:lstStyle/>
          <a:p>
            <a:r>
              <a:rPr lang="pt-BR" sz="4400" u="sng" dirty="0" smtClean="0">
                <a:solidFill>
                  <a:srgbClr val="5B9BD5"/>
                </a:solidFill>
              </a:rPr>
              <a:t>Quem somos:</a:t>
            </a:r>
          </a:p>
        </p:txBody>
      </p:sp>
      <p:sp>
        <p:nvSpPr>
          <p:cNvPr id="7" name="Espaço Reservado para Número de Slide 2"/>
          <p:cNvSpPr txBox="1">
            <a:spLocks/>
          </p:cNvSpPr>
          <p:nvPr/>
        </p:nvSpPr>
        <p:spPr bwMode="auto">
          <a:xfrm>
            <a:off x="11438211" y="6526529"/>
            <a:ext cx="570147" cy="331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798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Exo 2" pitchFamily="50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0" y="655022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7519" y="2565847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pt-BR" sz="9600" b="1" u="sng" dirty="0">
                <a:solidFill>
                  <a:srgbClr val="5B9BD5"/>
                </a:solidFill>
                <a:latin typeface="Exo 2" pitchFamily="50" charset="0"/>
                <a:ea typeface="+mn-ea"/>
                <a:cs typeface="+mn-cs"/>
              </a:rPr>
              <a:t>Obrigado!</a:t>
            </a:r>
          </a:p>
        </p:txBody>
      </p:sp>
      <p:sp>
        <p:nvSpPr>
          <p:cNvPr id="3" name="Retângulo Arredondado 18"/>
          <p:cNvSpPr/>
          <p:nvPr/>
        </p:nvSpPr>
        <p:spPr>
          <a:xfrm>
            <a:off x="1671763" y="1748399"/>
            <a:ext cx="9014605" cy="3381555"/>
          </a:xfrm>
          <a:prstGeom prst="roundRect">
            <a:avLst/>
          </a:prstGeom>
          <a:solidFill>
            <a:srgbClr val="5B9BD5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842740" y="4508740"/>
            <a:ext cx="2349260" cy="2349260"/>
          </a:xfrm>
          <a:prstGeom prst="rect">
            <a:avLst/>
          </a:prstGeom>
        </p:spPr>
      </p:pic>
      <p:pic>
        <p:nvPicPr>
          <p:cNvPr id="6" name="Imagem 5" descr="logo_bandtec_ds_azu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5546785"/>
            <a:ext cx="3057984" cy="1138687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0" y="6550223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19</a:t>
            </a:r>
            <a:endParaRPr lang="pt-BR" sz="1400" dirty="0" smtClean="0">
              <a:latin typeface="Exo 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1910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ambient.0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377344" y="1622662"/>
            <a:ext cx="6885372" cy="413122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40770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6000" b="1" dirty="0">
                <a:solidFill>
                  <a:srgbClr val="5B9BD5"/>
                </a:solidFill>
                <a:latin typeface="Exo 2" pitchFamily="50" charset="0"/>
                <a:ea typeface="+mn-ea"/>
                <a:cs typeface="+mn-cs"/>
              </a:rPr>
              <a:t>Cultivo Indoor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838200" y="2292824"/>
            <a:ext cx="9150927" cy="3602839"/>
          </a:xfrm>
        </p:spPr>
        <p:txBody>
          <a:bodyPr>
            <a:noAutofit/>
          </a:bodyPr>
          <a:lstStyle/>
          <a:p>
            <a:pPr algn="ctr">
              <a:buClr>
                <a:srgbClr val="0070C0"/>
              </a:buClr>
            </a:pPr>
            <a:r>
              <a:rPr lang="pt-BR" sz="3600" dirty="0">
                <a:latin typeface="Exo 2" pitchFamily="50" charset="0"/>
              </a:rPr>
              <a:t>Trata-se de cultivo em ambiente fechado</a:t>
            </a:r>
          </a:p>
          <a:p>
            <a:pPr algn="ctr">
              <a:buClr>
                <a:srgbClr val="0070C0"/>
              </a:buClr>
            </a:pPr>
            <a:r>
              <a:rPr lang="pt-BR" sz="3600" dirty="0">
                <a:latin typeface="Exo 2" pitchFamily="50" charset="0"/>
              </a:rPr>
              <a:t>Luzes artificiais e temperaturas criam ambiente ideal para o desenvolvimento de </a:t>
            </a:r>
            <a:r>
              <a:rPr lang="pt-BR" sz="3600" dirty="0" smtClean="0">
                <a:latin typeface="Exo 2" pitchFamily="50" charset="0"/>
              </a:rPr>
              <a:t>plantas.</a:t>
            </a:r>
            <a:endParaRPr lang="pt-BR" sz="3600" dirty="0">
              <a:latin typeface="Exo 2" pitchFamily="50" charset="0"/>
            </a:endParaRPr>
          </a:p>
          <a:p>
            <a:pPr>
              <a:buNone/>
            </a:pPr>
            <a:endParaRPr lang="pt-BR" dirty="0">
              <a:latin typeface="Exo 2" pitchFamily="50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358318" y="0"/>
            <a:ext cx="2143965" cy="2143965"/>
          </a:xfrm>
          <a:prstGeom prst="rect">
            <a:avLst/>
          </a:prstGeom>
        </p:spPr>
      </p:pic>
      <p:pic>
        <p:nvPicPr>
          <p:cNvPr id="8" name="Imagem 7" descr="2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0" y="655022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xmlns="" val="2565204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0974" y="478766"/>
            <a:ext cx="10972800" cy="1066800"/>
          </a:xfrm>
        </p:spPr>
        <p:txBody>
          <a:bodyPr>
            <a:normAutofit/>
          </a:bodyPr>
          <a:lstStyle/>
          <a:p>
            <a:r>
              <a:rPr lang="pt-BR" sz="6000" b="1" dirty="0" smtClean="0">
                <a:solidFill>
                  <a:srgbClr val="5B9BD5"/>
                </a:solidFill>
                <a:latin typeface="Exo 2" pitchFamily="50" charset="0"/>
                <a:ea typeface="+mn-ea"/>
                <a:cs typeface="+mn-cs"/>
              </a:rPr>
              <a:t>MERCADO:</a:t>
            </a:r>
            <a:endParaRPr lang="pt-BR" sz="6000" b="1" dirty="0">
              <a:solidFill>
                <a:srgbClr val="5B9BD5"/>
              </a:solidFill>
              <a:latin typeface="Exo 2" pitchFamily="50" charset="0"/>
              <a:ea typeface="+mn-ea"/>
              <a:cs typeface="+mn-cs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81333" y="1328466"/>
            <a:ext cx="10515600" cy="383920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dirty="0">
                <a:latin typeface="Exo 2" pitchFamily="50" charset="0"/>
              </a:rPr>
              <a:t>D</a:t>
            </a:r>
            <a:r>
              <a:rPr lang="pt-BR" sz="3200" dirty="0" smtClean="0">
                <a:latin typeface="Exo 2" pitchFamily="50" charset="0"/>
              </a:rPr>
              <a:t>estinado </a:t>
            </a:r>
            <a:r>
              <a:rPr lang="pt-BR" sz="3200" dirty="0">
                <a:latin typeface="Exo 2" pitchFamily="50" charset="0"/>
              </a:rPr>
              <a:t>ao cultivo de alimentos orgânicos em ambientes fechados,</a:t>
            </a:r>
          </a:p>
          <a:p>
            <a:pPr algn="ctr">
              <a:buClr>
                <a:srgbClr val="0070C0"/>
              </a:buClr>
            </a:pPr>
            <a:r>
              <a:rPr lang="pt-BR" sz="3200" dirty="0" smtClean="0">
                <a:latin typeface="Exo 2" pitchFamily="50" charset="0"/>
              </a:rPr>
              <a:t>integrando o nosso produto (sensor) para o controle da umidade e temperatura das estufas Indoor ao consumidor. </a:t>
            </a:r>
          </a:p>
          <a:p>
            <a:pPr algn="ctr">
              <a:buClr>
                <a:srgbClr val="0070C0"/>
              </a:buClr>
            </a:pPr>
            <a:r>
              <a:rPr lang="pt-BR" sz="3200" b="1" dirty="0" smtClean="0">
                <a:solidFill>
                  <a:srgbClr val="32B9CD"/>
                </a:solidFill>
                <a:latin typeface="Exo 2" pitchFamily="50" charset="0"/>
              </a:rPr>
              <a:t>Estufas</a:t>
            </a:r>
          </a:p>
          <a:p>
            <a:pPr algn="ctr">
              <a:buClr>
                <a:srgbClr val="0070C0"/>
              </a:buClr>
            </a:pPr>
            <a:r>
              <a:rPr lang="pt-BR" sz="3200" dirty="0" smtClean="0">
                <a:latin typeface="Exo 2" pitchFamily="50" charset="0"/>
              </a:rPr>
              <a:t>Incentivo a alimentação saudável, livre de agrotóxicos, e de</a:t>
            </a:r>
          </a:p>
          <a:p>
            <a:pPr algn="ctr">
              <a:buClr>
                <a:srgbClr val="0070C0"/>
              </a:buClr>
            </a:pPr>
            <a:r>
              <a:rPr lang="pt-BR" sz="3200" dirty="0" smtClean="0">
                <a:latin typeface="Exo 2" pitchFamily="50" charset="0"/>
              </a:rPr>
              <a:t>grandes pragas, visando lucro em um futuro próximo.</a:t>
            </a:r>
          </a:p>
          <a:p>
            <a:pPr marL="0" indent="0" algn="ctr">
              <a:buNone/>
            </a:pPr>
            <a:endParaRPr lang="pt-BR" sz="3200" dirty="0">
              <a:latin typeface="Exo 2" pitchFamily="50" charset="0"/>
            </a:endParaRPr>
          </a:p>
        </p:txBody>
      </p:sp>
      <p:pic>
        <p:nvPicPr>
          <p:cNvPr id="4" name="Imagem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0" y="655022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xmlns="" val="229780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75094" y="452887"/>
            <a:ext cx="10972800" cy="1066800"/>
          </a:xfrm>
        </p:spPr>
        <p:txBody>
          <a:bodyPr>
            <a:normAutofit/>
          </a:bodyPr>
          <a:lstStyle/>
          <a:p>
            <a:r>
              <a:rPr lang="pt-BR" sz="6000" b="1" dirty="0">
                <a:solidFill>
                  <a:srgbClr val="5B9BD5"/>
                </a:solidFill>
                <a:latin typeface="Exo 2" pitchFamily="50" charset="0"/>
                <a:ea typeface="+mn-ea"/>
                <a:cs typeface="+mn-cs"/>
              </a:rPr>
              <a:t>Clientes: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84375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Clr>
                <a:srgbClr val="0070C0"/>
              </a:buClr>
            </a:pPr>
            <a:r>
              <a:rPr lang="pt-BR" sz="4000" dirty="0" smtClean="0">
                <a:latin typeface="Exo 2" pitchFamily="50" charset="0"/>
              </a:rPr>
              <a:t>Voltado </a:t>
            </a:r>
            <a:r>
              <a:rPr lang="pt-BR" sz="4000" dirty="0">
                <a:latin typeface="Exo 2" pitchFamily="50" charset="0"/>
              </a:rPr>
              <a:t>publico que visa cultivar alimentos medicinais, orgânicos vegetais, hortaliças e </a:t>
            </a:r>
            <a:r>
              <a:rPr lang="pt-BR" sz="4000" dirty="0" smtClean="0">
                <a:latin typeface="Exo 2" pitchFamily="50" charset="0"/>
              </a:rPr>
              <a:t>etc.</a:t>
            </a:r>
          </a:p>
          <a:p>
            <a:pPr marL="0" indent="0" algn="ctr">
              <a:buClr>
                <a:srgbClr val="0070C0"/>
              </a:buClr>
            </a:pPr>
            <a:r>
              <a:rPr lang="pt-BR" sz="4000" dirty="0" smtClean="0">
                <a:latin typeface="Exo 2" pitchFamily="50" charset="0"/>
              </a:rPr>
              <a:t>Moram </a:t>
            </a:r>
            <a:r>
              <a:rPr lang="pt-BR" sz="4000" dirty="0">
                <a:latin typeface="Exo 2" pitchFamily="50" charset="0"/>
              </a:rPr>
              <a:t>em apartamentos e condomínios fechados, além de residencial.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8821" y="3928149"/>
            <a:ext cx="4848864" cy="2545481"/>
          </a:xfrm>
          <a:prstGeom prst="rect">
            <a:avLst/>
          </a:prstGeom>
        </p:spPr>
      </p:pic>
      <p:pic>
        <p:nvPicPr>
          <p:cNvPr id="6" name="Imagem 5" descr="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0" y="655022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xmlns="" val="1175668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ipse 47"/>
          <p:cNvSpPr/>
          <p:nvPr/>
        </p:nvSpPr>
        <p:spPr>
          <a:xfrm>
            <a:off x="1794294" y="3968151"/>
            <a:ext cx="3131390" cy="1880558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1"/>
          </p:nvPr>
        </p:nvSpPr>
        <p:spPr>
          <a:xfrm>
            <a:off x="0" y="331075"/>
            <a:ext cx="12191999" cy="694428"/>
          </a:xfrm>
        </p:spPr>
        <p:txBody>
          <a:bodyPr>
            <a:noAutofit/>
          </a:bodyPr>
          <a:lstStyle/>
          <a:p>
            <a:pPr algn="ctr"/>
            <a:r>
              <a:rPr lang="pt-BR" sz="3600" b="1" dirty="0" smtClean="0">
                <a:solidFill>
                  <a:srgbClr val="5B9BD5"/>
                </a:solidFill>
              </a:rPr>
              <a:t>HLD – High Level Design </a:t>
            </a:r>
            <a:endParaRPr lang="pt-BR" sz="3600" b="1" dirty="0">
              <a:solidFill>
                <a:srgbClr val="5B9BD5"/>
              </a:solidFill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6</a:t>
            </a:fld>
            <a:endParaRPr lang="pt-BR" sz="798" dirty="0"/>
          </a:p>
        </p:txBody>
      </p:sp>
      <p:pic>
        <p:nvPicPr>
          <p:cNvPr id="5" name="Imagem 4" descr="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50590" y="1406106"/>
            <a:ext cx="1721353" cy="1725283"/>
          </a:xfrm>
          <a:prstGeom prst="rect">
            <a:avLst/>
          </a:prstGeom>
        </p:spPr>
      </p:pic>
      <p:pic>
        <p:nvPicPr>
          <p:cNvPr id="7" name="Imagem 6" descr="nuve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738341" y="1433745"/>
            <a:ext cx="2536013" cy="1550995"/>
          </a:xfrm>
          <a:prstGeom prst="rect">
            <a:avLst/>
          </a:prstGeom>
        </p:spPr>
      </p:pic>
      <p:pic>
        <p:nvPicPr>
          <p:cNvPr id="8" name="Imagem 7" descr="node j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636565" y="1932317"/>
            <a:ext cx="1239377" cy="758085"/>
          </a:xfrm>
          <a:prstGeom prst="rect">
            <a:avLst/>
          </a:prstGeom>
        </p:spPr>
      </p:pic>
      <p:pic>
        <p:nvPicPr>
          <p:cNvPr id="10" name="Imagem 9" descr="arduin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144774" y="474451"/>
            <a:ext cx="3174521" cy="3174521"/>
          </a:xfrm>
          <a:prstGeom prst="rect">
            <a:avLst/>
          </a:prstGeom>
        </p:spPr>
      </p:pic>
      <p:pic>
        <p:nvPicPr>
          <p:cNvPr id="11" name="Imagem 10" descr="ambient.0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278037" y="3278037"/>
            <a:ext cx="5779700" cy="346782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370938" y="966159"/>
            <a:ext cx="2335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INTERFACE -HTML</a:t>
            </a:r>
          </a:p>
        </p:txBody>
      </p:sp>
      <p:cxnSp>
        <p:nvCxnSpPr>
          <p:cNvPr id="15" name="Conector de seta reta 14"/>
          <p:cNvCxnSpPr/>
          <p:nvPr/>
        </p:nvCxnSpPr>
        <p:spPr>
          <a:xfrm flipV="1">
            <a:off x="2700069" y="1940943"/>
            <a:ext cx="1069674" cy="862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3562711" y="888520"/>
            <a:ext cx="2953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AZURE- BANCO DE DADOS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347713" y="1164567"/>
            <a:ext cx="11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(NUVEM)</a:t>
            </a: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6622213" y="1748288"/>
            <a:ext cx="1095554" cy="8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10351699" y="2734574"/>
            <a:ext cx="1621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Arduino-UNO</a:t>
            </a:r>
          </a:p>
        </p:txBody>
      </p:sp>
      <p:cxnSp>
        <p:nvCxnSpPr>
          <p:cNvPr id="40" name="Conector angulado 39"/>
          <p:cNvCxnSpPr/>
          <p:nvPr/>
        </p:nvCxnSpPr>
        <p:spPr>
          <a:xfrm rot="5400000">
            <a:off x="9998015" y="3243535"/>
            <a:ext cx="1311216" cy="101791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>
            <a:off x="10718360" y="4235571"/>
            <a:ext cx="988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 smtClean="0">
                <a:latin typeface="Exo 2" pitchFamily="50" charset="0"/>
              </a:rPr>
              <a:t>Sensor </a:t>
            </a:r>
          </a:p>
          <a:p>
            <a:pPr algn="ctr"/>
            <a:r>
              <a:rPr lang="pt-BR" b="1" dirty="0" smtClean="0">
                <a:latin typeface="Exo 2" pitchFamily="50" charset="0"/>
              </a:rPr>
              <a:t>DHT11</a:t>
            </a:r>
            <a:endParaRPr lang="pt-BR" sz="1600" b="1" dirty="0" smtClean="0">
              <a:latin typeface="Exo 2" pitchFamily="50" charset="0"/>
            </a:endParaRPr>
          </a:p>
        </p:txBody>
      </p:sp>
      <p:cxnSp>
        <p:nvCxnSpPr>
          <p:cNvPr id="45" name="Conector de seta reta 44"/>
          <p:cNvCxnSpPr/>
          <p:nvPr/>
        </p:nvCxnSpPr>
        <p:spPr>
          <a:xfrm>
            <a:off x="7289321" y="5080958"/>
            <a:ext cx="2150853" cy="373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ixaDeTexto 46"/>
          <p:cNvSpPr txBox="1"/>
          <p:nvPr/>
        </p:nvSpPr>
        <p:spPr>
          <a:xfrm>
            <a:off x="1846052" y="4244198"/>
            <a:ext cx="3062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Estufa para</a:t>
            </a:r>
          </a:p>
          <a:p>
            <a:pPr algn="ctr"/>
            <a:r>
              <a:rPr lang="pt-BR" sz="2800" b="1" dirty="0" smtClean="0">
                <a:solidFill>
                  <a:srgbClr val="32B9CD"/>
                </a:solidFill>
                <a:latin typeface="Exo 2" pitchFamily="50" charset="0"/>
              </a:rPr>
              <a:t> cultivo indoor</a:t>
            </a:r>
          </a:p>
        </p:txBody>
      </p:sp>
      <p:sp>
        <p:nvSpPr>
          <p:cNvPr id="52" name="Seta em curva para baixo 51"/>
          <p:cNvSpPr/>
          <p:nvPr/>
        </p:nvSpPr>
        <p:spPr>
          <a:xfrm rot="20198831">
            <a:off x="3821503" y="3191774"/>
            <a:ext cx="1199072" cy="577969"/>
          </a:xfrm>
          <a:prstGeom prst="curved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297802" y="4359762"/>
            <a:ext cx="1521196" cy="1521196"/>
          </a:xfrm>
          <a:prstGeom prst="rect">
            <a:avLst/>
          </a:prstGeom>
        </p:spPr>
      </p:pic>
      <p:pic>
        <p:nvPicPr>
          <p:cNvPr id="26" name="Imagem 25" descr="2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28" name="CaixaDeTexto 27"/>
          <p:cNvSpPr txBox="1"/>
          <p:nvPr/>
        </p:nvSpPr>
        <p:spPr>
          <a:xfrm>
            <a:off x="0" y="655022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5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>
          <a:xfrm>
            <a:off x="11622088" y="6564313"/>
            <a:ext cx="569912" cy="193675"/>
          </a:xfrm>
        </p:spPr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7</a:t>
            </a:fld>
            <a:endParaRPr lang="pt-BR" sz="798" dirty="0"/>
          </a:p>
        </p:txBody>
      </p:sp>
      <p:sp>
        <p:nvSpPr>
          <p:cNvPr id="6" name="Retângulo 5"/>
          <p:cNvSpPr/>
          <p:nvPr/>
        </p:nvSpPr>
        <p:spPr>
          <a:xfrm>
            <a:off x="359604" y="1016323"/>
            <a:ext cx="2630479" cy="89723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TELA DE CADASTRO/LOGIN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506254" y="641229"/>
            <a:ext cx="1667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Cliente:</a:t>
            </a:r>
          </a:p>
        </p:txBody>
      </p:sp>
      <p:sp>
        <p:nvSpPr>
          <p:cNvPr id="9" name="Seta para a direita 8"/>
          <p:cNvSpPr/>
          <p:nvPr/>
        </p:nvSpPr>
        <p:spPr>
          <a:xfrm>
            <a:off x="3042421" y="1125332"/>
            <a:ext cx="1407213" cy="66745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4540540" y="987568"/>
            <a:ext cx="2630479" cy="89723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DEFINIR O TIPO DE ALIMENTO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480376" y="2297502"/>
            <a:ext cx="1667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Aplicação: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365356" y="2706631"/>
            <a:ext cx="1824166" cy="682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SERVIDOR WEB</a:t>
            </a:r>
          </a:p>
        </p:txBody>
      </p:sp>
      <p:sp>
        <p:nvSpPr>
          <p:cNvPr id="13" name="Seta para a direita 12"/>
          <p:cNvSpPr/>
          <p:nvPr/>
        </p:nvSpPr>
        <p:spPr>
          <a:xfrm>
            <a:off x="9340672" y="2805893"/>
            <a:ext cx="729666" cy="56168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2998161" y="2751988"/>
            <a:ext cx="1799639" cy="63827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INTERFACE-HTML</a:t>
            </a:r>
          </a:p>
        </p:txBody>
      </p:sp>
      <p:sp>
        <p:nvSpPr>
          <p:cNvPr id="15" name="Seta para a direita 14"/>
          <p:cNvSpPr/>
          <p:nvPr/>
        </p:nvSpPr>
        <p:spPr>
          <a:xfrm>
            <a:off x="4865687" y="2777193"/>
            <a:ext cx="699007" cy="54709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database-icon-106414-204216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508809" y="2546062"/>
            <a:ext cx="1130473" cy="1130473"/>
          </a:xfrm>
          <a:prstGeom prst="rect">
            <a:avLst/>
          </a:prstGeom>
        </p:spPr>
      </p:pic>
      <p:sp>
        <p:nvSpPr>
          <p:cNvPr id="17" name="CaixaDeTexto 16"/>
          <p:cNvSpPr txBox="1"/>
          <p:nvPr/>
        </p:nvSpPr>
        <p:spPr>
          <a:xfrm>
            <a:off x="5535455" y="2176730"/>
            <a:ext cx="928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 smtClean="0">
                <a:latin typeface="Exo 2" pitchFamily="50" charset="0"/>
              </a:rPr>
              <a:t>MySql</a:t>
            </a:r>
            <a:endParaRPr lang="pt-BR" sz="1600" b="1" dirty="0" smtClean="0">
              <a:latin typeface="Exo 2" pitchFamily="50" charset="0"/>
            </a:endParaRPr>
          </a:p>
        </p:txBody>
      </p:sp>
      <p:sp>
        <p:nvSpPr>
          <p:cNvPr id="18" name="Seta para a direita 17"/>
          <p:cNvSpPr/>
          <p:nvPr/>
        </p:nvSpPr>
        <p:spPr>
          <a:xfrm>
            <a:off x="6671673" y="2783857"/>
            <a:ext cx="729666" cy="56168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7471186" y="2777193"/>
            <a:ext cx="1799639" cy="63827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ARDUINO UNO</a:t>
            </a:r>
          </a:p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C++/NODE J.S</a:t>
            </a:r>
          </a:p>
        </p:txBody>
      </p:sp>
      <p:sp>
        <p:nvSpPr>
          <p:cNvPr id="20" name="Seta para a direita 19"/>
          <p:cNvSpPr/>
          <p:nvPr/>
        </p:nvSpPr>
        <p:spPr>
          <a:xfrm>
            <a:off x="2239515" y="2799878"/>
            <a:ext cx="729666" cy="56168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10115792" y="2723678"/>
            <a:ext cx="1824166" cy="682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SENSOR DHT11</a:t>
            </a:r>
          </a:p>
        </p:txBody>
      </p:sp>
      <p:sp>
        <p:nvSpPr>
          <p:cNvPr id="23" name="CaixaDeTexto 22"/>
          <p:cNvSpPr txBox="1"/>
          <p:nvPr/>
        </p:nvSpPr>
        <p:spPr>
          <a:xfrm>
            <a:off x="523508" y="3927892"/>
            <a:ext cx="1762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Exo 2" pitchFamily="50" charset="0"/>
              </a:rPr>
              <a:t>Gateway: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371107" y="4247883"/>
            <a:ext cx="1824166" cy="682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INTERNET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572391" y="5287990"/>
            <a:ext cx="1661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 smtClean="0">
                <a:latin typeface="Exo 2" pitchFamily="50" charset="0"/>
              </a:rPr>
              <a:t>Device</a:t>
            </a:r>
            <a:r>
              <a:rPr lang="pt-BR" b="1" dirty="0" smtClean="0">
                <a:latin typeface="Exo 2" pitchFamily="50" charset="0"/>
              </a:rPr>
              <a:t>:</a:t>
            </a:r>
          </a:p>
        </p:txBody>
      </p:sp>
      <p:sp>
        <p:nvSpPr>
          <p:cNvPr id="26" name="Retângulo 25"/>
          <p:cNvSpPr/>
          <p:nvPr/>
        </p:nvSpPr>
        <p:spPr>
          <a:xfrm>
            <a:off x="402737" y="5659740"/>
            <a:ext cx="1824166" cy="682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SENSOR </a:t>
            </a:r>
          </a:p>
        </p:txBody>
      </p:sp>
      <p:sp>
        <p:nvSpPr>
          <p:cNvPr id="27" name="Retângulo 26"/>
          <p:cNvSpPr/>
          <p:nvPr/>
        </p:nvSpPr>
        <p:spPr>
          <a:xfrm>
            <a:off x="5647020" y="5657322"/>
            <a:ext cx="1824166" cy="682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ESTUFA</a:t>
            </a:r>
          </a:p>
        </p:txBody>
      </p:sp>
      <p:sp>
        <p:nvSpPr>
          <p:cNvPr id="28" name="Retângulo 27"/>
          <p:cNvSpPr/>
          <p:nvPr/>
        </p:nvSpPr>
        <p:spPr>
          <a:xfrm>
            <a:off x="3013666" y="5665489"/>
            <a:ext cx="1824166" cy="682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solidFill>
                  <a:schemeClr val="bg1"/>
                </a:solidFill>
                <a:latin typeface="Exo 2" pitchFamily="50" charset="0"/>
              </a:rPr>
              <a:t>ARDUINO</a:t>
            </a:r>
          </a:p>
        </p:txBody>
      </p:sp>
      <p:sp>
        <p:nvSpPr>
          <p:cNvPr id="29" name="Seta para a direita 28"/>
          <p:cNvSpPr/>
          <p:nvPr/>
        </p:nvSpPr>
        <p:spPr>
          <a:xfrm>
            <a:off x="2282014" y="5732962"/>
            <a:ext cx="699007" cy="54709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Seta para a direita 29"/>
          <p:cNvSpPr/>
          <p:nvPr/>
        </p:nvSpPr>
        <p:spPr>
          <a:xfrm>
            <a:off x="4882724" y="5725678"/>
            <a:ext cx="699007" cy="54709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/>
          <p:cNvSpPr/>
          <p:nvPr/>
        </p:nvSpPr>
        <p:spPr>
          <a:xfrm>
            <a:off x="0" y="8107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600" b="1" dirty="0">
                <a:solidFill>
                  <a:srgbClr val="5B9BD5"/>
                </a:solidFill>
                <a:latin typeface="Exo 2" pitchFamily="50" charset="0"/>
              </a:rPr>
              <a:t>LLD – LOW LEVEL </a:t>
            </a:r>
            <a:r>
              <a:rPr lang="pt-BR" sz="3600" b="1" dirty="0" smtClean="0">
                <a:solidFill>
                  <a:srgbClr val="5B9BD5"/>
                </a:solidFill>
                <a:latin typeface="Exo 2" pitchFamily="50" charset="0"/>
              </a:rPr>
              <a:t>DESIGN</a:t>
            </a:r>
            <a:endParaRPr lang="pt-BR" sz="3600" b="1" dirty="0">
              <a:solidFill>
                <a:srgbClr val="5B9BD5"/>
              </a:solidFill>
              <a:latin typeface="Exo 2" pitchFamily="50" charset="0"/>
            </a:endParaRPr>
          </a:p>
        </p:txBody>
      </p:sp>
      <p:pic>
        <p:nvPicPr>
          <p:cNvPr id="31" name="Imagem 30" descr="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32" name="CaixaDeTexto 31"/>
          <p:cNvSpPr txBox="1"/>
          <p:nvPr/>
        </p:nvSpPr>
        <p:spPr>
          <a:xfrm>
            <a:off x="0" y="655022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xmlns="" val="2164390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" y="250166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u="sng" dirty="0" smtClean="0">
                <a:solidFill>
                  <a:srgbClr val="5B9BD5"/>
                </a:solidFill>
                <a:latin typeface="Exo 2" pitchFamily="50" charset="0"/>
              </a:rPr>
              <a:t>Requisitos</a:t>
            </a:r>
          </a:p>
        </p:txBody>
      </p:sp>
      <p:cxnSp>
        <p:nvCxnSpPr>
          <p:cNvPr id="4" name="Conector reto 3"/>
          <p:cNvCxnSpPr>
            <a:stCxn id="2" idx="2"/>
          </p:cNvCxnSpPr>
          <p:nvPr/>
        </p:nvCxnSpPr>
        <p:spPr>
          <a:xfrm rot="16200000" flipH="1">
            <a:off x="3402529" y="3713078"/>
            <a:ext cx="5415698" cy="2875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aixaDeTexto 5"/>
          <p:cNvSpPr txBox="1"/>
          <p:nvPr/>
        </p:nvSpPr>
        <p:spPr>
          <a:xfrm>
            <a:off x="0" y="1052423"/>
            <a:ext cx="6090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Exo 2" pitchFamily="50" charset="0"/>
              </a:rPr>
              <a:t>Funcionais: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6116128" y="1035170"/>
            <a:ext cx="6075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Exo 2" pitchFamily="50" charset="0"/>
              </a:rPr>
              <a:t>Não funcionais: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1035170" y="1846053"/>
            <a:ext cx="395089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Arial" pitchFamily="34" charset="0"/>
              <a:buChar char="•"/>
            </a:pPr>
            <a:r>
              <a:rPr lang="pt-BR" sz="2000" dirty="0" smtClean="0">
                <a:latin typeface="Exo 2" pitchFamily="50" charset="0"/>
              </a:rPr>
              <a:t>Banco de dados – armazenamento;</a:t>
            </a:r>
          </a:p>
          <a:p>
            <a:pPr algn="ctr"/>
            <a:endParaRPr lang="pt-BR" sz="2000" dirty="0" smtClean="0">
              <a:latin typeface="Exo 2" pitchFamily="50" charset="0"/>
            </a:endParaRPr>
          </a:p>
          <a:p>
            <a:pPr algn="ctr">
              <a:buFont typeface="Arial" pitchFamily="34" charset="0"/>
              <a:buChar char="•"/>
            </a:pPr>
            <a:r>
              <a:rPr lang="pt-BR" sz="2000" dirty="0" smtClean="0">
                <a:latin typeface="Exo 2" pitchFamily="50" charset="0"/>
              </a:rPr>
              <a:t>Interface : home, pagina de cadastro e pagina do usuário;</a:t>
            </a:r>
          </a:p>
          <a:p>
            <a:pPr algn="ctr"/>
            <a:endParaRPr lang="pt-BR" sz="2000" dirty="0" smtClean="0">
              <a:latin typeface="Exo 2" pitchFamily="50" charset="0"/>
            </a:endParaRPr>
          </a:p>
          <a:p>
            <a:pPr algn="ctr">
              <a:buFont typeface="Arial" pitchFamily="34" charset="0"/>
              <a:buChar char="•"/>
            </a:pPr>
            <a:r>
              <a:rPr lang="pt-BR" sz="2000" dirty="0" smtClean="0">
                <a:latin typeface="Exo 2" pitchFamily="50" charset="0"/>
              </a:rPr>
              <a:t>Base de suporte;</a:t>
            </a:r>
          </a:p>
          <a:p>
            <a:pPr algn="ctr"/>
            <a:endParaRPr lang="pt-BR" sz="2000" dirty="0" smtClean="0">
              <a:latin typeface="Exo 2" pitchFamily="50" charset="0"/>
            </a:endParaRPr>
          </a:p>
          <a:p>
            <a:pPr algn="ctr">
              <a:buFont typeface="Arial" pitchFamily="34" charset="0"/>
              <a:buChar char="•"/>
            </a:pPr>
            <a:r>
              <a:rPr lang="pt-BR" sz="2000" dirty="0" smtClean="0">
                <a:latin typeface="Exo 2" pitchFamily="50" charset="0"/>
              </a:rPr>
              <a:t>Contato (chatbot)- "desejável "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8445497" y="1802921"/>
            <a:ext cx="16738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Font typeface="Arial" pitchFamily="34" charset="0"/>
              <a:buChar char="•"/>
            </a:pPr>
            <a:r>
              <a:rPr lang="pt-BR" sz="2000" dirty="0" smtClean="0">
                <a:latin typeface="Exo 2" pitchFamily="50" charset="0"/>
              </a:rPr>
              <a:t>Estufa;</a:t>
            </a:r>
          </a:p>
          <a:p>
            <a:pPr algn="ctr"/>
            <a:endParaRPr lang="pt-BR" sz="2000" dirty="0" smtClean="0">
              <a:latin typeface="Exo 2" pitchFamily="50" charset="0"/>
            </a:endParaRPr>
          </a:p>
          <a:p>
            <a:pPr algn="ctr">
              <a:buFont typeface="Arial" pitchFamily="34" charset="0"/>
              <a:buChar char="•"/>
            </a:pPr>
            <a:r>
              <a:rPr lang="pt-BR" sz="2000" dirty="0" smtClean="0">
                <a:latin typeface="Exo 2" pitchFamily="50" charset="0"/>
              </a:rPr>
              <a:t>Internet;</a:t>
            </a:r>
          </a:p>
        </p:txBody>
      </p:sp>
      <p:pic>
        <p:nvPicPr>
          <p:cNvPr id="8" name="Imagem 7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0" y="655022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93365" y="315694"/>
            <a:ext cx="6711351" cy="6711351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63390" y="2710203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pt-BR" sz="10000" b="1" dirty="0" smtClean="0">
                <a:solidFill>
                  <a:srgbClr val="5B9BD5"/>
                </a:solidFill>
                <a:latin typeface="Exo 2" pitchFamily="50" charset="0"/>
                <a:ea typeface="+mn-ea"/>
                <a:cs typeface="+mn-cs"/>
              </a:rPr>
              <a:t>Etapas</a:t>
            </a:r>
            <a:endParaRPr lang="pt-BR" sz="10000" b="1" dirty="0">
              <a:solidFill>
                <a:srgbClr val="5B9BD5"/>
              </a:solidFill>
              <a:latin typeface="Exo 2" pitchFamily="50" charset="0"/>
              <a:ea typeface="+mn-ea"/>
              <a:cs typeface="+mn-cs"/>
            </a:endParaRPr>
          </a:p>
        </p:txBody>
      </p:sp>
      <p:pic>
        <p:nvPicPr>
          <p:cNvPr id="4" name="Imagem 3" descr="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722746" y="5388746"/>
            <a:ext cx="1469254" cy="146925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0" y="655022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Exo 2" pitchFamily="50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xmlns="" val="3669046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o">
  <a:themeElements>
    <a:clrScheme name="Urbano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o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Urbano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1687</TotalTime>
  <Words>563</Words>
  <Application>Microsoft Office PowerPoint</Application>
  <PresentationFormat>Personalizar</PresentationFormat>
  <Paragraphs>156</Paragraphs>
  <Slides>20</Slides>
  <Notes>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1" baseType="lpstr">
      <vt:lpstr>Urbano</vt:lpstr>
      <vt:lpstr>Slide 1</vt:lpstr>
      <vt:lpstr>Slide 2</vt:lpstr>
      <vt:lpstr>Cultivo Indoor</vt:lpstr>
      <vt:lpstr>MERCADO:</vt:lpstr>
      <vt:lpstr>Clientes:</vt:lpstr>
      <vt:lpstr>Slide 6</vt:lpstr>
      <vt:lpstr>Slide 7</vt:lpstr>
      <vt:lpstr>Slide 8</vt:lpstr>
      <vt:lpstr>Etapas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Obrigado!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Aluno Best</dc:creator>
  <cp:lastModifiedBy>user</cp:lastModifiedBy>
  <cp:revision>146</cp:revision>
  <dcterms:created xsi:type="dcterms:W3CDTF">2018-02-05T13:35:33Z</dcterms:created>
  <dcterms:modified xsi:type="dcterms:W3CDTF">2018-10-22T00:25:10Z</dcterms:modified>
</cp:coreProperties>
</file>

<file path=docProps/thumbnail.jpeg>
</file>